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3"/>
    </p:embeddedFont>
    <p:embeddedFont>
      <p:font typeface="Arimo Bold" panose="020B0604020202020204" charset="0"/>
      <p:regular r:id="rId14"/>
    </p:embeddedFont>
    <p:embeddedFont>
      <p:font typeface="Fraunces Bold" panose="020B0604020202020204" charset="0"/>
      <p:regular r:id="rId15"/>
    </p:embeddedFont>
    <p:embeddedFont>
      <p:font typeface="Fraunces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Freeform 6" descr="preencoded.png">
            <a:hlinkClick r:id="rId3" tooltip="https://gamma.app/?utm_source=made-with-gamma"/>
          </p:cNvPr>
          <p:cNvSpPr/>
          <p:nvPr/>
        </p:nvSpPr>
        <p:spPr>
          <a:xfrm>
            <a:off x="16049015" y="9686925"/>
            <a:ext cx="2153260" cy="514350"/>
          </a:xfrm>
          <a:custGeom>
            <a:avLst/>
            <a:gdLst/>
            <a:ahLst/>
            <a:cxnLst/>
            <a:rect l="l" t="t" r="r" b="b"/>
            <a:pathLst>
              <a:path w="2153260" h="514350">
                <a:moveTo>
                  <a:pt x="0" y="0"/>
                </a:moveTo>
                <a:lnTo>
                  <a:pt x="2153260" y="0"/>
                </a:lnTo>
                <a:lnTo>
                  <a:pt x="2153260" y="514350"/>
                </a:lnTo>
                <a:lnTo>
                  <a:pt x="0" y="514350"/>
                </a:lnTo>
                <a:lnTo>
                  <a:pt x="0" y="0"/>
                </a:lnTo>
                <a:close/>
              </a:path>
            </a:pathLst>
          </a:custGeom>
          <a:blipFill>
            <a:blip r:embed="rId4"/>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8" name="TextBox 8"/>
          <p:cNvSpPr txBox="1"/>
          <p:nvPr/>
        </p:nvSpPr>
        <p:spPr>
          <a:xfrm>
            <a:off x="992238" y="2920603"/>
            <a:ext cx="9445523" cy="2676973"/>
          </a:xfrm>
          <a:prstGeom prst="rect">
            <a:avLst/>
          </a:prstGeom>
        </p:spPr>
        <p:txBody>
          <a:bodyPr lIns="0" tIns="0" rIns="0" bIns="0" rtlCol="0" anchor="t">
            <a:spAutoFit/>
          </a:bodyPr>
          <a:lstStyle/>
          <a:p>
            <a:pPr algn="l">
              <a:lnSpc>
                <a:spcPts val="6937"/>
              </a:lnSpc>
            </a:pPr>
            <a:r>
              <a:rPr lang="en-US" sz="5562" b="1">
                <a:solidFill>
                  <a:srgbClr val="3B4540"/>
                </a:solidFill>
                <a:latin typeface="Fraunces Bold"/>
                <a:ea typeface="Fraunces Bold"/>
                <a:cs typeface="Fraunces Bold"/>
                <a:sym typeface="Fraunces Bold"/>
              </a:rPr>
              <a:t>Comprehensive Research Report on Participants in Financial Markets</a:t>
            </a:r>
          </a:p>
        </p:txBody>
      </p:sp>
      <p:sp>
        <p:nvSpPr>
          <p:cNvPr id="9" name="TextBox 9"/>
          <p:cNvSpPr txBox="1"/>
          <p:nvPr/>
        </p:nvSpPr>
        <p:spPr>
          <a:xfrm>
            <a:off x="992238" y="5917997"/>
            <a:ext cx="9445523" cy="558403"/>
          </a:xfrm>
          <a:prstGeom prst="rect">
            <a:avLst/>
          </a:prstGeom>
        </p:spPr>
        <p:txBody>
          <a:bodyPr lIns="0" tIns="0" rIns="0" bIns="0" rtlCol="0" anchor="t">
            <a:spAutoFit/>
          </a:bodyPr>
          <a:lstStyle/>
          <a:p>
            <a:pPr algn="l">
              <a:lnSpc>
                <a:spcPts val="3562"/>
              </a:lnSpc>
            </a:pPr>
            <a:r>
              <a:rPr lang="en-US" sz="2187">
                <a:solidFill>
                  <a:srgbClr val="405449"/>
                </a:solidFill>
                <a:latin typeface="Arimo"/>
                <a:ea typeface="Arimo"/>
                <a:cs typeface="Arimo"/>
                <a:sym typeface="Arimo"/>
              </a:rPr>
              <a:t>Understanding the Financial Markets Ecosystem</a:t>
            </a:r>
          </a:p>
        </p:txBody>
      </p:sp>
      <p:grpSp>
        <p:nvGrpSpPr>
          <p:cNvPr id="10" name="Group 10"/>
          <p:cNvGrpSpPr/>
          <p:nvPr/>
        </p:nvGrpSpPr>
        <p:grpSpPr>
          <a:xfrm>
            <a:off x="992238" y="6804870"/>
            <a:ext cx="4108399" cy="777030"/>
            <a:chOff x="0" y="0"/>
            <a:chExt cx="5477866" cy="710413"/>
          </a:xfrm>
        </p:grpSpPr>
        <p:sp>
          <p:nvSpPr>
            <p:cNvPr id="11" name="Freeform 11"/>
            <p:cNvSpPr/>
            <p:nvPr/>
          </p:nvSpPr>
          <p:spPr>
            <a:xfrm>
              <a:off x="0" y="0"/>
              <a:ext cx="5477891" cy="710438"/>
            </a:xfrm>
            <a:custGeom>
              <a:avLst/>
              <a:gdLst/>
              <a:ahLst/>
              <a:cxnLst/>
              <a:rect l="l" t="t" r="r" b="b"/>
              <a:pathLst>
                <a:path w="5477891" h="710438">
                  <a:moveTo>
                    <a:pt x="0" y="272161"/>
                  </a:moveTo>
                  <a:cubicBezTo>
                    <a:pt x="0" y="121920"/>
                    <a:pt x="121920" y="0"/>
                    <a:pt x="272161" y="0"/>
                  </a:cubicBezTo>
                  <a:lnTo>
                    <a:pt x="5205730" y="0"/>
                  </a:lnTo>
                  <a:cubicBezTo>
                    <a:pt x="5356098" y="0"/>
                    <a:pt x="5477891" y="121920"/>
                    <a:pt x="5477891" y="272161"/>
                  </a:cubicBezTo>
                  <a:lnTo>
                    <a:pt x="5477891" y="438277"/>
                  </a:lnTo>
                  <a:cubicBezTo>
                    <a:pt x="5477891" y="588645"/>
                    <a:pt x="5355971" y="710438"/>
                    <a:pt x="5205730" y="710438"/>
                  </a:cubicBezTo>
                  <a:lnTo>
                    <a:pt x="272161" y="710438"/>
                  </a:lnTo>
                  <a:cubicBezTo>
                    <a:pt x="121920" y="710438"/>
                    <a:pt x="0" y="588518"/>
                    <a:pt x="0" y="438277"/>
                  </a:cubicBezTo>
                  <a:close/>
                </a:path>
              </a:pathLst>
            </a:custGeom>
            <a:solidFill>
              <a:srgbClr val="DDEEE0"/>
            </a:solidFill>
            <a:ln w="12700">
              <a:solidFill>
                <a:srgbClr val="000000"/>
              </a:solidFill>
            </a:ln>
          </p:spPr>
        </p:sp>
      </p:grpSp>
      <p:sp>
        <p:nvSpPr>
          <p:cNvPr id="12" name="TextBox 12"/>
          <p:cNvSpPr txBox="1"/>
          <p:nvPr/>
        </p:nvSpPr>
        <p:spPr>
          <a:xfrm>
            <a:off x="1162345" y="6794602"/>
            <a:ext cx="3777424" cy="679481"/>
          </a:xfrm>
          <a:prstGeom prst="rect">
            <a:avLst/>
          </a:prstGeom>
        </p:spPr>
        <p:txBody>
          <a:bodyPr wrap="square" lIns="0" tIns="0" rIns="0" bIns="0" rtlCol="0" anchor="t">
            <a:spAutoFit/>
          </a:bodyPr>
          <a:lstStyle/>
          <a:p>
            <a:pPr algn="l">
              <a:lnSpc>
                <a:spcPts val="2812"/>
              </a:lnSpc>
            </a:pPr>
            <a:r>
              <a:rPr lang="en-US" sz="1750" dirty="0">
                <a:solidFill>
                  <a:srgbClr val="405449"/>
                </a:solidFill>
                <a:latin typeface="Arimo"/>
                <a:ea typeface="Arimo"/>
                <a:cs typeface="Arimo"/>
                <a:sym typeface="Arimo"/>
              </a:rPr>
              <a:t>PROJECT 1: FOUNDATION PROJECT</a:t>
            </a:r>
          </a:p>
        </p:txBody>
      </p:sp>
      <p:grpSp>
        <p:nvGrpSpPr>
          <p:cNvPr id="13" name="Group 13"/>
          <p:cNvGrpSpPr/>
          <p:nvPr/>
        </p:nvGrpSpPr>
        <p:grpSpPr>
          <a:xfrm>
            <a:off x="5237559" y="6790582"/>
            <a:ext cx="3777405" cy="561384"/>
            <a:chOff x="0" y="0"/>
            <a:chExt cx="5036541" cy="748513"/>
          </a:xfrm>
        </p:grpSpPr>
        <p:sp>
          <p:nvSpPr>
            <p:cNvPr id="14" name="Freeform 14"/>
            <p:cNvSpPr/>
            <p:nvPr/>
          </p:nvSpPr>
          <p:spPr>
            <a:xfrm>
              <a:off x="0" y="0"/>
              <a:ext cx="5036566" cy="748411"/>
            </a:xfrm>
            <a:custGeom>
              <a:avLst/>
              <a:gdLst/>
              <a:ahLst/>
              <a:cxnLst/>
              <a:rect l="l" t="t" r="r" b="b"/>
              <a:pathLst>
                <a:path w="5036566" h="748411">
                  <a:moveTo>
                    <a:pt x="0" y="278511"/>
                  </a:moveTo>
                  <a:cubicBezTo>
                    <a:pt x="0" y="124587"/>
                    <a:pt x="126619" y="0"/>
                    <a:pt x="282575" y="0"/>
                  </a:cubicBezTo>
                  <a:lnTo>
                    <a:pt x="4753991" y="0"/>
                  </a:lnTo>
                  <a:lnTo>
                    <a:pt x="4753991" y="6350"/>
                  </a:lnTo>
                  <a:lnTo>
                    <a:pt x="4753991" y="0"/>
                  </a:lnTo>
                  <a:cubicBezTo>
                    <a:pt x="4909947" y="0"/>
                    <a:pt x="5036566" y="124587"/>
                    <a:pt x="5036566" y="278511"/>
                  </a:cubicBezTo>
                  <a:lnTo>
                    <a:pt x="5030216" y="278511"/>
                  </a:lnTo>
                  <a:lnTo>
                    <a:pt x="5036566" y="278511"/>
                  </a:lnTo>
                  <a:lnTo>
                    <a:pt x="5036566" y="469900"/>
                  </a:lnTo>
                  <a:lnTo>
                    <a:pt x="5030216" y="469900"/>
                  </a:lnTo>
                  <a:lnTo>
                    <a:pt x="5036566" y="469900"/>
                  </a:lnTo>
                  <a:cubicBezTo>
                    <a:pt x="5036566" y="623824"/>
                    <a:pt x="4909947" y="748411"/>
                    <a:pt x="4753991" y="748411"/>
                  </a:cubicBezTo>
                  <a:lnTo>
                    <a:pt x="4753991" y="742061"/>
                  </a:lnTo>
                  <a:lnTo>
                    <a:pt x="4753991" y="748411"/>
                  </a:lnTo>
                  <a:lnTo>
                    <a:pt x="282575" y="748411"/>
                  </a:lnTo>
                  <a:lnTo>
                    <a:pt x="282575" y="742061"/>
                  </a:lnTo>
                  <a:lnTo>
                    <a:pt x="282575" y="748411"/>
                  </a:lnTo>
                  <a:cubicBezTo>
                    <a:pt x="126619" y="748538"/>
                    <a:pt x="0" y="623824"/>
                    <a:pt x="0" y="469900"/>
                  </a:cubicBezTo>
                  <a:lnTo>
                    <a:pt x="0" y="278511"/>
                  </a:lnTo>
                  <a:lnTo>
                    <a:pt x="6350" y="278511"/>
                  </a:lnTo>
                  <a:lnTo>
                    <a:pt x="0" y="278511"/>
                  </a:lnTo>
                  <a:moveTo>
                    <a:pt x="12700" y="278511"/>
                  </a:moveTo>
                  <a:lnTo>
                    <a:pt x="12700" y="469900"/>
                  </a:lnTo>
                  <a:lnTo>
                    <a:pt x="6350" y="469900"/>
                  </a:lnTo>
                  <a:lnTo>
                    <a:pt x="12700" y="469900"/>
                  </a:lnTo>
                  <a:cubicBezTo>
                    <a:pt x="12700" y="616585"/>
                    <a:pt x="133477" y="735711"/>
                    <a:pt x="282575" y="735711"/>
                  </a:cubicBezTo>
                  <a:lnTo>
                    <a:pt x="4753991" y="735711"/>
                  </a:lnTo>
                  <a:cubicBezTo>
                    <a:pt x="4903089" y="735711"/>
                    <a:pt x="5023866" y="616585"/>
                    <a:pt x="5023866" y="469900"/>
                  </a:cubicBezTo>
                  <a:lnTo>
                    <a:pt x="5023866" y="278511"/>
                  </a:lnTo>
                  <a:cubicBezTo>
                    <a:pt x="5023866" y="131826"/>
                    <a:pt x="4903089" y="12700"/>
                    <a:pt x="4753991" y="12700"/>
                  </a:cubicBezTo>
                  <a:lnTo>
                    <a:pt x="282575" y="12700"/>
                  </a:lnTo>
                  <a:lnTo>
                    <a:pt x="282575" y="6350"/>
                  </a:lnTo>
                  <a:lnTo>
                    <a:pt x="282575" y="12700"/>
                  </a:lnTo>
                  <a:cubicBezTo>
                    <a:pt x="133477" y="12700"/>
                    <a:pt x="12700" y="131826"/>
                    <a:pt x="12700" y="278511"/>
                  </a:cubicBezTo>
                  <a:close/>
                </a:path>
              </a:pathLst>
            </a:custGeom>
            <a:solidFill>
              <a:srgbClr val="438951"/>
            </a:solidFill>
            <a:ln w="12700">
              <a:solidFill>
                <a:srgbClr val="000000"/>
              </a:solidFill>
            </a:ln>
          </p:spPr>
        </p:sp>
      </p:grpSp>
      <p:sp>
        <p:nvSpPr>
          <p:cNvPr id="15" name="TextBox 15"/>
          <p:cNvSpPr txBox="1"/>
          <p:nvPr/>
        </p:nvSpPr>
        <p:spPr>
          <a:xfrm>
            <a:off x="5421954" y="6794602"/>
            <a:ext cx="3408607" cy="458095"/>
          </a:xfrm>
          <a:prstGeom prst="rect">
            <a:avLst/>
          </a:prstGeom>
        </p:spPr>
        <p:txBody>
          <a:bodyPr lIns="0" tIns="0" rIns="0" bIns="0" rtlCol="0" anchor="t">
            <a:spAutoFit/>
          </a:bodyPr>
          <a:lstStyle/>
          <a:p>
            <a:pPr algn="l">
              <a:lnSpc>
                <a:spcPts val="2812"/>
              </a:lnSpc>
            </a:pPr>
            <a:r>
              <a:rPr lang="en-US" sz="1750">
                <a:solidFill>
                  <a:srgbClr val="438951"/>
                </a:solidFill>
                <a:latin typeface="Arimo"/>
                <a:ea typeface="Arimo"/>
                <a:cs typeface="Arimo"/>
                <a:sym typeface="Arimo"/>
              </a:rPr>
              <a:t>FINANCE TRAINING PROGRAM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3045619" y="492176"/>
            <a:ext cx="9641529" cy="1243165"/>
          </a:xfrm>
          <a:prstGeom prst="rect">
            <a:avLst/>
          </a:prstGeom>
        </p:spPr>
        <p:txBody>
          <a:bodyPr lIns="0" tIns="0" rIns="0" bIns="0" rtlCol="0" anchor="t">
            <a:spAutoFit/>
          </a:bodyPr>
          <a:lstStyle/>
          <a:p>
            <a:pPr algn="l">
              <a:lnSpc>
                <a:spcPts val="9437"/>
              </a:lnSpc>
            </a:pPr>
            <a:r>
              <a:rPr lang="en-US" sz="7562" b="1">
                <a:solidFill>
                  <a:srgbClr val="3B4540"/>
                </a:solidFill>
                <a:latin typeface="Fraunces Bold"/>
                <a:ea typeface="Fraunces Bold"/>
                <a:cs typeface="Fraunces Bold"/>
                <a:sym typeface="Fraunces Bold"/>
              </a:rPr>
              <a:t>Key Takeaways</a:t>
            </a:r>
          </a:p>
        </p:txBody>
      </p:sp>
      <p:grpSp>
        <p:nvGrpSpPr>
          <p:cNvPr id="7" name="Group 7"/>
          <p:cNvGrpSpPr/>
          <p:nvPr/>
        </p:nvGrpSpPr>
        <p:grpSpPr>
          <a:xfrm>
            <a:off x="3045619" y="2120951"/>
            <a:ext cx="6001941" cy="2036559"/>
            <a:chOff x="0" y="0"/>
            <a:chExt cx="8002588" cy="2715412"/>
          </a:xfrm>
        </p:grpSpPr>
        <p:sp>
          <p:nvSpPr>
            <p:cNvPr id="8" name="Freeform 8"/>
            <p:cNvSpPr/>
            <p:nvPr/>
          </p:nvSpPr>
          <p:spPr>
            <a:xfrm>
              <a:off x="0" y="0"/>
              <a:ext cx="8002524" cy="2715387"/>
            </a:xfrm>
            <a:custGeom>
              <a:avLst/>
              <a:gdLst/>
              <a:ahLst/>
              <a:cxnLst/>
              <a:rect l="l" t="t" r="r" b="b"/>
              <a:pathLst>
                <a:path w="8002524" h="2715387">
                  <a:moveTo>
                    <a:pt x="0" y="231394"/>
                  </a:moveTo>
                  <a:cubicBezTo>
                    <a:pt x="0" y="103632"/>
                    <a:pt x="103632" y="0"/>
                    <a:pt x="231394" y="0"/>
                  </a:cubicBezTo>
                  <a:lnTo>
                    <a:pt x="7771130" y="0"/>
                  </a:lnTo>
                  <a:cubicBezTo>
                    <a:pt x="7898892" y="0"/>
                    <a:pt x="8002524" y="103632"/>
                    <a:pt x="8002524" y="231394"/>
                  </a:cubicBezTo>
                  <a:lnTo>
                    <a:pt x="8002524" y="2483993"/>
                  </a:lnTo>
                  <a:cubicBezTo>
                    <a:pt x="8002524" y="2611755"/>
                    <a:pt x="7898892" y="2715387"/>
                    <a:pt x="7771130" y="2715387"/>
                  </a:cubicBezTo>
                  <a:lnTo>
                    <a:pt x="231394" y="2715387"/>
                  </a:lnTo>
                  <a:cubicBezTo>
                    <a:pt x="103632" y="2715387"/>
                    <a:pt x="0" y="2611755"/>
                    <a:pt x="0" y="2483993"/>
                  </a:cubicBezTo>
                  <a:close/>
                </a:path>
              </a:pathLst>
            </a:custGeom>
            <a:solidFill>
              <a:srgbClr val="E8F3E8"/>
            </a:solidFill>
            <a:ln w="12700">
              <a:solidFill>
                <a:srgbClr val="000000"/>
              </a:solidFill>
            </a:ln>
          </p:spPr>
        </p:sp>
      </p:grpSp>
      <p:sp>
        <p:nvSpPr>
          <p:cNvPr id="9" name="TextBox 9"/>
          <p:cNvSpPr txBox="1"/>
          <p:nvPr/>
        </p:nvSpPr>
        <p:spPr>
          <a:xfrm>
            <a:off x="3238348" y="2304155"/>
            <a:ext cx="3201743"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Ecosystem Understanding</a:t>
            </a:r>
          </a:p>
        </p:txBody>
      </p:sp>
      <p:sp>
        <p:nvSpPr>
          <p:cNvPr id="10" name="TextBox 10"/>
          <p:cNvSpPr txBox="1"/>
          <p:nvPr/>
        </p:nvSpPr>
        <p:spPr>
          <a:xfrm>
            <a:off x="3238348" y="2664028"/>
            <a:ext cx="5616473" cy="1300753"/>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Financial markets connect savers with entrepreneurs through investors, companies, intermediaries, regulators, and supporting ecosystem participants—each playing irreplaceable roles.</a:t>
            </a:r>
          </a:p>
        </p:txBody>
      </p:sp>
      <p:grpSp>
        <p:nvGrpSpPr>
          <p:cNvPr id="11" name="Group 11"/>
          <p:cNvGrpSpPr/>
          <p:nvPr/>
        </p:nvGrpSpPr>
        <p:grpSpPr>
          <a:xfrm>
            <a:off x="9240288" y="2120951"/>
            <a:ext cx="6001941" cy="2036559"/>
            <a:chOff x="0" y="0"/>
            <a:chExt cx="8002588" cy="2715412"/>
          </a:xfrm>
        </p:grpSpPr>
        <p:sp>
          <p:nvSpPr>
            <p:cNvPr id="12" name="Freeform 12"/>
            <p:cNvSpPr/>
            <p:nvPr/>
          </p:nvSpPr>
          <p:spPr>
            <a:xfrm>
              <a:off x="0" y="0"/>
              <a:ext cx="8002524" cy="2715387"/>
            </a:xfrm>
            <a:custGeom>
              <a:avLst/>
              <a:gdLst/>
              <a:ahLst/>
              <a:cxnLst/>
              <a:rect l="l" t="t" r="r" b="b"/>
              <a:pathLst>
                <a:path w="8002524" h="2715387">
                  <a:moveTo>
                    <a:pt x="0" y="231394"/>
                  </a:moveTo>
                  <a:cubicBezTo>
                    <a:pt x="0" y="103632"/>
                    <a:pt x="103632" y="0"/>
                    <a:pt x="231394" y="0"/>
                  </a:cubicBezTo>
                  <a:lnTo>
                    <a:pt x="7771130" y="0"/>
                  </a:lnTo>
                  <a:cubicBezTo>
                    <a:pt x="7898892" y="0"/>
                    <a:pt x="8002524" y="103632"/>
                    <a:pt x="8002524" y="231394"/>
                  </a:cubicBezTo>
                  <a:lnTo>
                    <a:pt x="8002524" y="2483993"/>
                  </a:lnTo>
                  <a:cubicBezTo>
                    <a:pt x="8002524" y="2611755"/>
                    <a:pt x="7898892" y="2715387"/>
                    <a:pt x="7771130" y="2715387"/>
                  </a:cubicBezTo>
                  <a:lnTo>
                    <a:pt x="231394" y="2715387"/>
                  </a:lnTo>
                  <a:cubicBezTo>
                    <a:pt x="103632" y="2715387"/>
                    <a:pt x="0" y="2611755"/>
                    <a:pt x="0" y="2483993"/>
                  </a:cubicBezTo>
                  <a:close/>
                </a:path>
              </a:pathLst>
            </a:custGeom>
            <a:solidFill>
              <a:srgbClr val="E8F3E8"/>
            </a:solidFill>
            <a:ln w="12700">
              <a:solidFill>
                <a:srgbClr val="000000"/>
              </a:solidFill>
            </a:ln>
          </p:spPr>
        </p:sp>
      </p:grpSp>
      <p:sp>
        <p:nvSpPr>
          <p:cNvPr id="13" name="TextBox 13"/>
          <p:cNvSpPr txBox="1"/>
          <p:nvPr/>
        </p:nvSpPr>
        <p:spPr>
          <a:xfrm>
            <a:off x="9433027" y="2304155"/>
            <a:ext cx="3011834"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Institutional Dominance</a:t>
            </a:r>
          </a:p>
        </p:txBody>
      </p:sp>
      <p:sp>
        <p:nvSpPr>
          <p:cNvPr id="14" name="TextBox 14"/>
          <p:cNvSpPr txBox="1"/>
          <p:nvPr/>
        </p:nvSpPr>
        <p:spPr>
          <a:xfrm>
            <a:off x="9433027" y="2664028"/>
            <a:ext cx="5616473" cy="992238"/>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Institutional investors control 70% of market volume with ₹45+ Lakh Crore AUM—understanding their behavior is essential for predicting market movements.</a:t>
            </a:r>
          </a:p>
        </p:txBody>
      </p:sp>
      <p:grpSp>
        <p:nvGrpSpPr>
          <p:cNvPr id="15" name="Group 15"/>
          <p:cNvGrpSpPr/>
          <p:nvPr/>
        </p:nvGrpSpPr>
        <p:grpSpPr>
          <a:xfrm>
            <a:off x="3045619" y="4350248"/>
            <a:ext cx="6001941" cy="1728045"/>
            <a:chOff x="0" y="0"/>
            <a:chExt cx="8002588" cy="2304059"/>
          </a:xfrm>
        </p:grpSpPr>
        <p:sp>
          <p:nvSpPr>
            <p:cNvPr id="16" name="Freeform 16"/>
            <p:cNvSpPr/>
            <p:nvPr/>
          </p:nvSpPr>
          <p:spPr>
            <a:xfrm>
              <a:off x="0" y="0"/>
              <a:ext cx="8002524" cy="2304034"/>
            </a:xfrm>
            <a:custGeom>
              <a:avLst/>
              <a:gdLst/>
              <a:ahLst/>
              <a:cxnLst/>
              <a:rect l="l" t="t" r="r" b="b"/>
              <a:pathLst>
                <a:path w="8002524" h="2304034">
                  <a:moveTo>
                    <a:pt x="0" y="231394"/>
                  </a:moveTo>
                  <a:cubicBezTo>
                    <a:pt x="0" y="103632"/>
                    <a:pt x="103632" y="0"/>
                    <a:pt x="231394" y="0"/>
                  </a:cubicBezTo>
                  <a:lnTo>
                    <a:pt x="7771130" y="0"/>
                  </a:lnTo>
                  <a:cubicBezTo>
                    <a:pt x="7898892" y="0"/>
                    <a:pt x="8002524" y="103632"/>
                    <a:pt x="8002524" y="231394"/>
                  </a:cubicBezTo>
                  <a:lnTo>
                    <a:pt x="8002524" y="2072640"/>
                  </a:lnTo>
                  <a:cubicBezTo>
                    <a:pt x="8002524" y="2200402"/>
                    <a:pt x="7898892" y="2304034"/>
                    <a:pt x="7771130" y="2304034"/>
                  </a:cubicBezTo>
                  <a:lnTo>
                    <a:pt x="231394" y="2304034"/>
                  </a:lnTo>
                  <a:cubicBezTo>
                    <a:pt x="103632" y="2304034"/>
                    <a:pt x="0" y="2200402"/>
                    <a:pt x="0" y="2072640"/>
                  </a:cubicBezTo>
                  <a:close/>
                </a:path>
              </a:pathLst>
            </a:custGeom>
            <a:solidFill>
              <a:srgbClr val="E8F3E8"/>
            </a:solidFill>
            <a:ln w="12700">
              <a:solidFill>
                <a:srgbClr val="000000"/>
              </a:solidFill>
            </a:ln>
          </p:spPr>
        </p:sp>
      </p:grpSp>
      <p:sp>
        <p:nvSpPr>
          <p:cNvPr id="17" name="TextBox 17"/>
          <p:cNvSpPr txBox="1"/>
          <p:nvPr/>
        </p:nvSpPr>
        <p:spPr>
          <a:xfrm>
            <a:off x="3238348" y="4533452"/>
            <a:ext cx="2821191"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Technology Revolution</a:t>
            </a:r>
          </a:p>
        </p:txBody>
      </p:sp>
      <p:sp>
        <p:nvSpPr>
          <p:cNvPr id="18" name="TextBox 18"/>
          <p:cNvSpPr txBox="1"/>
          <p:nvPr/>
        </p:nvSpPr>
        <p:spPr>
          <a:xfrm>
            <a:off x="3238348" y="4893316"/>
            <a:ext cx="5616473" cy="992238"/>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Transaction costs dropped 98% since the 1990s—from ₹1,750 to ₹35 per trade—democratizing market access for millions of retail participants.</a:t>
            </a:r>
          </a:p>
        </p:txBody>
      </p:sp>
      <p:grpSp>
        <p:nvGrpSpPr>
          <p:cNvPr id="19" name="Group 19"/>
          <p:cNvGrpSpPr/>
          <p:nvPr/>
        </p:nvGrpSpPr>
        <p:grpSpPr>
          <a:xfrm>
            <a:off x="9240288" y="4350248"/>
            <a:ext cx="6001941" cy="1728045"/>
            <a:chOff x="0" y="0"/>
            <a:chExt cx="8002588" cy="2304059"/>
          </a:xfrm>
        </p:grpSpPr>
        <p:sp>
          <p:nvSpPr>
            <p:cNvPr id="20" name="Freeform 20"/>
            <p:cNvSpPr/>
            <p:nvPr/>
          </p:nvSpPr>
          <p:spPr>
            <a:xfrm>
              <a:off x="0" y="0"/>
              <a:ext cx="8002524" cy="2304034"/>
            </a:xfrm>
            <a:custGeom>
              <a:avLst/>
              <a:gdLst/>
              <a:ahLst/>
              <a:cxnLst/>
              <a:rect l="l" t="t" r="r" b="b"/>
              <a:pathLst>
                <a:path w="8002524" h="2304034">
                  <a:moveTo>
                    <a:pt x="0" y="231394"/>
                  </a:moveTo>
                  <a:cubicBezTo>
                    <a:pt x="0" y="103632"/>
                    <a:pt x="103632" y="0"/>
                    <a:pt x="231394" y="0"/>
                  </a:cubicBezTo>
                  <a:lnTo>
                    <a:pt x="7771130" y="0"/>
                  </a:lnTo>
                  <a:cubicBezTo>
                    <a:pt x="7898892" y="0"/>
                    <a:pt x="8002524" y="103632"/>
                    <a:pt x="8002524" y="231394"/>
                  </a:cubicBezTo>
                  <a:lnTo>
                    <a:pt x="8002524" y="2072640"/>
                  </a:lnTo>
                  <a:cubicBezTo>
                    <a:pt x="8002524" y="2200402"/>
                    <a:pt x="7898892" y="2304034"/>
                    <a:pt x="7771130" y="2304034"/>
                  </a:cubicBezTo>
                  <a:lnTo>
                    <a:pt x="231394" y="2304034"/>
                  </a:lnTo>
                  <a:cubicBezTo>
                    <a:pt x="103632" y="2304034"/>
                    <a:pt x="0" y="2200402"/>
                    <a:pt x="0" y="2072640"/>
                  </a:cubicBezTo>
                  <a:close/>
                </a:path>
              </a:pathLst>
            </a:custGeom>
            <a:solidFill>
              <a:srgbClr val="E8F3E8"/>
            </a:solidFill>
            <a:ln w="12700">
              <a:solidFill>
                <a:srgbClr val="000000"/>
              </a:solidFill>
            </a:ln>
          </p:spPr>
        </p:sp>
      </p:grpSp>
      <p:sp>
        <p:nvSpPr>
          <p:cNvPr id="21" name="TextBox 21"/>
          <p:cNvSpPr txBox="1"/>
          <p:nvPr/>
        </p:nvSpPr>
        <p:spPr>
          <a:xfrm>
            <a:off x="9433027" y="4533452"/>
            <a:ext cx="2410273"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Risk Awareness</a:t>
            </a:r>
          </a:p>
        </p:txBody>
      </p:sp>
      <p:sp>
        <p:nvSpPr>
          <p:cNvPr id="22" name="TextBox 22"/>
          <p:cNvSpPr txBox="1"/>
          <p:nvPr/>
        </p:nvSpPr>
        <p:spPr>
          <a:xfrm>
            <a:off x="9433027" y="4893316"/>
            <a:ext cx="5616473" cy="992238"/>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Insider trading, market manipulation, and systemic failures remain persistent threats—regulation is reactive, catching fraudsters after damage occurs.</a:t>
            </a:r>
          </a:p>
        </p:txBody>
      </p:sp>
      <p:grpSp>
        <p:nvGrpSpPr>
          <p:cNvPr id="23" name="Group 23"/>
          <p:cNvGrpSpPr/>
          <p:nvPr/>
        </p:nvGrpSpPr>
        <p:grpSpPr>
          <a:xfrm>
            <a:off x="3045619" y="6271022"/>
            <a:ext cx="6001941" cy="2036559"/>
            <a:chOff x="0" y="0"/>
            <a:chExt cx="8002588" cy="2715412"/>
          </a:xfrm>
        </p:grpSpPr>
        <p:sp>
          <p:nvSpPr>
            <p:cNvPr id="24" name="Freeform 24"/>
            <p:cNvSpPr/>
            <p:nvPr/>
          </p:nvSpPr>
          <p:spPr>
            <a:xfrm>
              <a:off x="0" y="0"/>
              <a:ext cx="8002524" cy="2715387"/>
            </a:xfrm>
            <a:custGeom>
              <a:avLst/>
              <a:gdLst/>
              <a:ahLst/>
              <a:cxnLst/>
              <a:rect l="l" t="t" r="r" b="b"/>
              <a:pathLst>
                <a:path w="8002524" h="2715387">
                  <a:moveTo>
                    <a:pt x="0" y="231394"/>
                  </a:moveTo>
                  <a:cubicBezTo>
                    <a:pt x="0" y="103632"/>
                    <a:pt x="103632" y="0"/>
                    <a:pt x="231394" y="0"/>
                  </a:cubicBezTo>
                  <a:lnTo>
                    <a:pt x="7771130" y="0"/>
                  </a:lnTo>
                  <a:cubicBezTo>
                    <a:pt x="7898892" y="0"/>
                    <a:pt x="8002524" y="103632"/>
                    <a:pt x="8002524" y="231394"/>
                  </a:cubicBezTo>
                  <a:lnTo>
                    <a:pt x="8002524" y="2483993"/>
                  </a:lnTo>
                  <a:cubicBezTo>
                    <a:pt x="8002524" y="2611755"/>
                    <a:pt x="7898892" y="2715387"/>
                    <a:pt x="7771130" y="2715387"/>
                  </a:cubicBezTo>
                  <a:lnTo>
                    <a:pt x="231394" y="2715387"/>
                  </a:lnTo>
                  <a:cubicBezTo>
                    <a:pt x="103632" y="2715387"/>
                    <a:pt x="0" y="2611755"/>
                    <a:pt x="0" y="2483993"/>
                  </a:cubicBezTo>
                  <a:close/>
                </a:path>
              </a:pathLst>
            </a:custGeom>
            <a:solidFill>
              <a:srgbClr val="E8F3E8"/>
            </a:solidFill>
            <a:ln w="12700">
              <a:solidFill>
                <a:srgbClr val="000000"/>
              </a:solidFill>
            </a:ln>
          </p:spPr>
        </p:sp>
      </p:grpSp>
      <p:sp>
        <p:nvSpPr>
          <p:cNvPr id="25" name="TextBox 25"/>
          <p:cNvSpPr txBox="1"/>
          <p:nvPr/>
        </p:nvSpPr>
        <p:spPr>
          <a:xfrm>
            <a:off x="3238348" y="6454226"/>
            <a:ext cx="2440486"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Career Applications</a:t>
            </a:r>
          </a:p>
        </p:txBody>
      </p:sp>
      <p:sp>
        <p:nvSpPr>
          <p:cNvPr id="26" name="TextBox 26"/>
          <p:cNvSpPr txBox="1"/>
          <p:nvPr/>
        </p:nvSpPr>
        <p:spPr>
          <a:xfrm>
            <a:off x="3238348" y="6814099"/>
            <a:ext cx="5616473" cy="992238"/>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This knowledge directly applies to finance, accounting, and tax roles—providing competitive advantage in interviews and day-to-day professional decision-making.</a:t>
            </a:r>
          </a:p>
        </p:txBody>
      </p:sp>
      <p:grpSp>
        <p:nvGrpSpPr>
          <p:cNvPr id="27" name="Group 27"/>
          <p:cNvGrpSpPr/>
          <p:nvPr/>
        </p:nvGrpSpPr>
        <p:grpSpPr>
          <a:xfrm>
            <a:off x="9240288" y="6271022"/>
            <a:ext cx="6001941" cy="2036559"/>
            <a:chOff x="0" y="0"/>
            <a:chExt cx="8002588" cy="2715412"/>
          </a:xfrm>
        </p:grpSpPr>
        <p:sp>
          <p:nvSpPr>
            <p:cNvPr id="28" name="Freeform 28"/>
            <p:cNvSpPr/>
            <p:nvPr/>
          </p:nvSpPr>
          <p:spPr>
            <a:xfrm>
              <a:off x="0" y="0"/>
              <a:ext cx="8002524" cy="2715387"/>
            </a:xfrm>
            <a:custGeom>
              <a:avLst/>
              <a:gdLst/>
              <a:ahLst/>
              <a:cxnLst/>
              <a:rect l="l" t="t" r="r" b="b"/>
              <a:pathLst>
                <a:path w="8002524" h="2715387">
                  <a:moveTo>
                    <a:pt x="0" y="231394"/>
                  </a:moveTo>
                  <a:cubicBezTo>
                    <a:pt x="0" y="103632"/>
                    <a:pt x="103632" y="0"/>
                    <a:pt x="231394" y="0"/>
                  </a:cubicBezTo>
                  <a:lnTo>
                    <a:pt x="7771130" y="0"/>
                  </a:lnTo>
                  <a:cubicBezTo>
                    <a:pt x="7898892" y="0"/>
                    <a:pt x="8002524" y="103632"/>
                    <a:pt x="8002524" y="231394"/>
                  </a:cubicBezTo>
                  <a:lnTo>
                    <a:pt x="8002524" y="2483993"/>
                  </a:lnTo>
                  <a:cubicBezTo>
                    <a:pt x="8002524" y="2611755"/>
                    <a:pt x="7898892" y="2715387"/>
                    <a:pt x="7771130" y="2715387"/>
                  </a:cubicBezTo>
                  <a:lnTo>
                    <a:pt x="231394" y="2715387"/>
                  </a:lnTo>
                  <a:cubicBezTo>
                    <a:pt x="103632" y="2715387"/>
                    <a:pt x="0" y="2611755"/>
                    <a:pt x="0" y="2483993"/>
                  </a:cubicBezTo>
                  <a:close/>
                </a:path>
              </a:pathLst>
            </a:custGeom>
            <a:solidFill>
              <a:srgbClr val="E8F3E8"/>
            </a:solidFill>
            <a:ln w="12700">
              <a:solidFill>
                <a:srgbClr val="000000"/>
              </a:solidFill>
            </a:ln>
          </p:spPr>
        </p:sp>
      </p:grpSp>
      <p:sp>
        <p:nvSpPr>
          <p:cNvPr id="29" name="TextBox 29"/>
          <p:cNvSpPr txBox="1"/>
          <p:nvPr/>
        </p:nvSpPr>
        <p:spPr>
          <a:xfrm>
            <a:off x="9433027" y="6454226"/>
            <a:ext cx="2410273" cy="310906"/>
          </a:xfrm>
          <a:prstGeom prst="rect">
            <a:avLst/>
          </a:prstGeom>
        </p:spPr>
        <p:txBody>
          <a:bodyPr lIns="0" tIns="0" rIns="0" bIns="0" rtlCol="0" anchor="t">
            <a:spAutoFit/>
          </a:bodyPr>
          <a:lstStyle/>
          <a:p>
            <a:pPr algn="l">
              <a:lnSpc>
                <a:spcPts val="2312"/>
              </a:lnSpc>
            </a:pPr>
            <a:r>
              <a:rPr lang="en-US" sz="1874" b="1">
                <a:solidFill>
                  <a:srgbClr val="405449"/>
                </a:solidFill>
                <a:latin typeface="Fraunces Bold"/>
                <a:ea typeface="Fraunces Bold"/>
                <a:cs typeface="Fraunces Bold"/>
                <a:sym typeface="Fraunces Bold"/>
              </a:rPr>
              <a:t>Systems Thinking</a:t>
            </a:r>
          </a:p>
        </p:txBody>
      </p:sp>
      <p:sp>
        <p:nvSpPr>
          <p:cNvPr id="30" name="TextBox 30"/>
          <p:cNvSpPr txBox="1"/>
          <p:nvPr/>
        </p:nvSpPr>
        <p:spPr>
          <a:xfrm>
            <a:off x="9433027" y="6814099"/>
            <a:ext cx="5616473" cy="1300753"/>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Markets operate as interconnected systems where policy, behavior, flows, prices, and valuations create cascading effects—understanding these connections separates good professionals from great ones.</a:t>
            </a:r>
          </a:p>
        </p:txBody>
      </p:sp>
      <p:sp>
        <p:nvSpPr>
          <p:cNvPr id="31" name="TextBox 31"/>
          <p:cNvSpPr txBox="1"/>
          <p:nvPr/>
        </p:nvSpPr>
        <p:spPr>
          <a:xfrm>
            <a:off x="3045619" y="8457752"/>
            <a:ext cx="12196610" cy="1300753"/>
          </a:xfrm>
          <a:prstGeom prst="rect">
            <a:avLst/>
          </a:prstGeom>
        </p:spPr>
        <p:txBody>
          <a:bodyPr lIns="0" tIns="0" rIns="0" bIns="0" rtlCol="0" anchor="t">
            <a:spAutoFit/>
          </a:bodyPr>
          <a:lstStyle/>
          <a:p>
            <a:pPr algn="l">
              <a:lnSpc>
                <a:spcPts val="2375"/>
              </a:lnSpc>
            </a:pPr>
            <a:r>
              <a:rPr lang="en-US" sz="1500">
                <a:solidFill>
                  <a:srgbClr val="405449"/>
                </a:solidFill>
                <a:latin typeface="Arimo"/>
                <a:ea typeface="Arimo"/>
                <a:cs typeface="Arimo"/>
                <a:sym typeface="Arimo"/>
              </a:rPr>
              <a:t>Financial markets represent humanity's solution to the fundamental challenge of efficiently allocating capital. As finance professionals, your role is to understand these complex systems, identify emerging patterns, manage inherent risks, and make decisions that create value while protecting stakeholders. This foundation prepares you to navigate the sophisticated world of corporate finance and capital markets with confidence and expertise.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659586" y="976903"/>
            <a:ext cx="9826828" cy="1450181"/>
          </a:xfrm>
          <a:prstGeom prst="rect">
            <a:avLst/>
          </a:prstGeom>
        </p:spPr>
        <p:txBody>
          <a:bodyPr lIns="0" tIns="0" rIns="0" bIns="0" rtlCol="0" anchor="t">
            <a:spAutoFit/>
          </a:bodyPr>
          <a:lstStyle/>
          <a:p>
            <a:pPr algn="l">
              <a:lnSpc>
                <a:spcPts val="5625"/>
              </a:lnSpc>
            </a:pPr>
            <a:r>
              <a:rPr lang="en-US" sz="4499" b="1">
                <a:solidFill>
                  <a:srgbClr val="3B4540"/>
                </a:solidFill>
                <a:latin typeface="Fraunces Bold"/>
                <a:ea typeface="Fraunces Bold"/>
                <a:cs typeface="Fraunces Bold"/>
                <a:sym typeface="Fraunces Bold"/>
              </a:rPr>
              <a:t>Why Do Financial Markets Matter?</a:t>
            </a:r>
          </a:p>
        </p:txBody>
      </p:sp>
      <p:sp>
        <p:nvSpPr>
          <p:cNvPr id="8" name="TextBox 8"/>
          <p:cNvSpPr txBox="1"/>
          <p:nvPr/>
        </p:nvSpPr>
        <p:spPr>
          <a:xfrm>
            <a:off x="7659586" y="2989955"/>
            <a:ext cx="4634065" cy="868261"/>
          </a:xfrm>
          <a:prstGeom prst="rect">
            <a:avLst/>
          </a:prstGeom>
        </p:spPr>
        <p:txBody>
          <a:bodyPr lIns="0" tIns="0" rIns="0" bIns="0" rtlCol="0" anchor="t">
            <a:spAutoFit/>
          </a:bodyPr>
          <a:lstStyle/>
          <a:p>
            <a:pPr algn="l">
              <a:lnSpc>
                <a:spcPts val="3374"/>
              </a:lnSpc>
            </a:pPr>
            <a:r>
              <a:rPr lang="en-US" sz="2687" b="1">
                <a:solidFill>
                  <a:srgbClr val="3B4540"/>
                </a:solidFill>
                <a:latin typeface="Fraunces Bold"/>
                <a:ea typeface="Fraunces Bold"/>
                <a:cs typeface="Fraunces Bold"/>
                <a:sym typeface="Fraunces Bold"/>
              </a:rPr>
              <a:t>Without Financial Markets</a:t>
            </a:r>
          </a:p>
        </p:txBody>
      </p:sp>
      <p:sp>
        <p:nvSpPr>
          <p:cNvPr id="9" name="TextBox 9"/>
          <p:cNvSpPr txBox="1"/>
          <p:nvPr/>
        </p:nvSpPr>
        <p:spPr>
          <a:xfrm>
            <a:off x="7659586" y="3991870"/>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Savers keep money in banks earning minimal returns</a:t>
            </a:r>
          </a:p>
        </p:txBody>
      </p:sp>
      <p:sp>
        <p:nvSpPr>
          <p:cNvPr id="10" name="TextBox 10"/>
          <p:cNvSpPr txBox="1"/>
          <p:nvPr/>
        </p:nvSpPr>
        <p:spPr>
          <a:xfrm>
            <a:off x="7659586" y="4804772"/>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Entrepreneurs struggle to find capital for growth</a:t>
            </a:r>
          </a:p>
        </p:txBody>
      </p:sp>
      <p:sp>
        <p:nvSpPr>
          <p:cNvPr id="11" name="TextBox 11"/>
          <p:cNvSpPr txBox="1"/>
          <p:nvPr/>
        </p:nvSpPr>
        <p:spPr>
          <a:xfrm>
            <a:off x="7659586" y="5617664"/>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Capital allocation becomes highly inefficient</a:t>
            </a:r>
          </a:p>
        </p:txBody>
      </p:sp>
      <p:sp>
        <p:nvSpPr>
          <p:cNvPr id="12" name="TextBox 12"/>
          <p:cNvSpPr txBox="1"/>
          <p:nvPr/>
        </p:nvSpPr>
        <p:spPr>
          <a:xfrm>
            <a:off x="7659586" y="6430566"/>
            <a:ext cx="4634065" cy="461667"/>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Risk concentrates in limited places</a:t>
            </a:r>
          </a:p>
        </p:txBody>
      </p:sp>
      <p:sp>
        <p:nvSpPr>
          <p:cNvPr id="13" name="TextBox 13"/>
          <p:cNvSpPr txBox="1"/>
          <p:nvPr/>
        </p:nvSpPr>
        <p:spPr>
          <a:xfrm>
            <a:off x="7659586" y="6877050"/>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Overall economic growth remains constrained</a:t>
            </a:r>
          </a:p>
        </p:txBody>
      </p:sp>
      <p:sp>
        <p:nvSpPr>
          <p:cNvPr id="14" name="TextBox 14"/>
          <p:cNvSpPr txBox="1"/>
          <p:nvPr/>
        </p:nvSpPr>
        <p:spPr>
          <a:xfrm>
            <a:off x="12861874" y="2989955"/>
            <a:ext cx="4075662" cy="438893"/>
          </a:xfrm>
          <a:prstGeom prst="rect">
            <a:avLst/>
          </a:prstGeom>
        </p:spPr>
        <p:txBody>
          <a:bodyPr lIns="0" tIns="0" rIns="0" bIns="0" rtlCol="0" anchor="t">
            <a:spAutoFit/>
          </a:bodyPr>
          <a:lstStyle/>
          <a:p>
            <a:pPr algn="l">
              <a:lnSpc>
                <a:spcPts val="3374"/>
              </a:lnSpc>
            </a:pPr>
            <a:r>
              <a:rPr lang="en-US" sz="2687" b="1">
                <a:solidFill>
                  <a:srgbClr val="3B4540"/>
                </a:solidFill>
                <a:latin typeface="Fraunces Bold"/>
                <a:ea typeface="Fraunces Bold"/>
                <a:cs typeface="Fraunces Bold"/>
                <a:sym typeface="Fraunces Bold"/>
              </a:rPr>
              <a:t>With Financial Markets</a:t>
            </a:r>
          </a:p>
        </p:txBody>
      </p:sp>
      <p:sp>
        <p:nvSpPr>
          <p:cNvPr id="15" name="TextBox 15"/>
          <p:cNvSpPr txBox="1"/>
          <p:nvPr/>
        </p:nvSpPr>
        <p:spPr>
          <a:xfrm>
            <a:off x="12861874" y="3562502"/>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Direct connection between savers and entrepreneurs</a:t>
            </a:r>
          </a:p>
        </p:txBody>
      </p:sp>
      <p:sp>
        <p:nvSpPr>
          <p:cNvPr id="16" name="TextBox 16"/>
          <p:cNvSpPr txBox="1"/>
          <p:nvPr/>
        </p:nvSpPr>
        <p:spPr>
          <a:xfrm>
            <a:off x="12861874" y="4375394"/>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Efficient capital allocation to productive uses</a:t>
            </a:r>
          </a:p>
        </p:txBody>
      </p:sp>
      <p:sp>
        <p:nvSpPr>
          <p:cNvPr id="17" name="TextBox 17"/>
          <p:cNvSpPr txBox="1"/>
          <p:nvPr/>
        </p:nvSpPr>
        <p:spPr>
          <a:xfrm>
            <a:off x="12861874" y="5188296"/>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Risk distribution across many participants</a:t>
            </a:r>
          </a:p>
        </p:txBody>
      </p:sp>
      <p:sp>
        <p:nvSpPr>
          <p:cNvPr id="18" name="TextBox 18"/>
          <p:cNvSpPr txBox="1"/>
          <p:nvPr/>
        </p:nvSpPr>
        <p:spPr>
          <a:xfrm>
            <a:off x="12861874" y="6001198"/>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Investment liquidity enables faster capital flow</a:t>
            </a:r>
          </a:p>
        </p:txBody>
      </p:sp>
      <p:sp>
        <p:nvSpPr>
          <p:cNvPr id="19" name="TextBox 19"/>
          <p:cNvSpPr txBox="1"/>
          <p:nvPr/>
        </p:nvSpPr>
        <p:spPr>
          <a:xfrm>
            <a:off x="12861874" y="6814099"/>
            <a:ext cx="4634065" cy="828084"/>
          </a:xfrm>
          <a:prstGeom prst="rect">
            <a:avLst/>
          </a:prstGeom>
        </p:spPr>
        <p:txBody>
          <a:bodyPr lIns="0" tIns="0" rIns="0" bIns="0" rtlCol="0" anchor="t">
            <a:spAutoFit/>
          </a:bodyPr>
          <a:lstStyle/>
          <a:p>
            <a:pPr marL="263922" lvl="1" indent="-131961" algn="l">
              <a:lnSpc>
                <a:spcPts val="2874"/>
              </a:lnSpc>
              <a:buFont typeface="Arial"/>
              <a:buChar char="•"/>
            </a:pPr>
            <a:r>
              <a:rPr lang="en-US" sz="1750">
                <a:solidFill>
                  <a:srgbClr val="405449"/>
                </a:solidFill>
                <a:latin typeface="Arimo"/>
                <a:ea typeface="Arimo"/>
                <a:cs typeface="Arimo"/>
                <a:sym typeface="Arimo"/>
              </a:rPr>
              <a:t>Accelerated economic growth and innovation</a:t>
            </a:r>
          </a:p>
        </p:txBody>
      </p:sp>
      <p:sp>
        <p:nvSpPr>
          <p:cNvPr id="20" name="TextBox 20"/>
          <p:cNvSpPr txBox="1"/>
          <p:nvPr/>
        </p:nvSpPr>
        <p:spPr>
          <a:xfrm>
            <a:off x="8003086" y="8205197"/>
            <a:ext cx="9483328" cy="828084"/>
          </a:xfrm>
          <a:prstGeom prst="rect">
            <a:avLst/>
          </a:prstGeom>
        </p:spPr>
        <p:txBody>
          <a:bodyPr lIns="0" tIns="0" rIns="0" bIns="0" rtlCol="0" anchor="t">
            <a:spAutoFit/>
          </a:bodyPr>
          <a:lstStyle/>
          <a:p>
            <a:pPr algn="l">
              <a:lnSpc>
                <a:spcPts val="2874"/>
              </a:lnSpc>
            </a:pPr>
            <a:r>
              <a:rPr lang="en-US" sz="1750">
                <a:solidFill>
                  <a:srgbClr val="405449"/>
                </a:solidFill>
                <a:latin typeface="Arimo"/>
                <a:ea typeface="Arimo"/>
                <a:cs typeface="Arimo"/>
                <a:sym typeface="Arimo"/>
              </a:rPr>
              <a:t>"Financial markets solve the fundamental problem of connecting those with capital to those who need it—creating the foundation for modern economic prosperity."</a:t>
            </a:r>
          </a:p>
        </p:txBody>
      </p:sp>
      <p:grpSp>
        <p:nvGrpSpPr>
          <p:cNvPr id="21" name="Group 21"/>
          <p:cNvGrpSpPr/>
          <p:nvPr/>
        </p:nvGrpSpPr>
        <p:grpSpPr>
          <a:xfrm>
            <a:off x="7659586" y="8042824"/>
            <a:ext cx="28575" cy="1248070"/>
            <a:chOff x="0" y="0"/>
            <a:chExt cx="38100" cy="1664094"/>
          </a:xfrm>
        </p:grpSpPr>
        <p:sp>
          <p:nvSpPr>
            <p:cNvPr id="22" name="Freeform 22"/>
            <p:cNvSpPr/>
            <p:nvPr/>
          </p:nvSpPr>
          <p:spPr>
            <a:xfrm>
              <a:off x="0" y="0"/>
              <a:ext cx="38100" cy="1664081"/>
            </a:xfrm>
            <a:custGeom>
              <a:avLst/>
              <a:gdLst/>
              <a:ahLst/>
              <a:cxnLst/>
              <a:rect l="l" t="t" r="r" b="b"/>
              <a:pathLst>
                <a:path w="38100" h="1664081">
                  <a:moveTo>
                    <a:pt x="0" y="0"/>
                  </a:moveTo>
                  <a:lnTo>
                    <a:pt x="38100" y="0"/>
                  </a:lnTo>
                  <a:lnTo>
                    <a:pt x="38100" y="1664081"/>
                  </a:lnTo>
                  <a:lnTo>
                    <a:pt x="0" y="1664081"/>
                  </a:lnTo>
                  <a:close/>
                </a:path>
              </a:pathLst>
            </a:custGeom>
            <a:solidFill>
              <a:srgbClr val="438951"/>
            </a:solidFill>
            <a:ln w="12700">
              <a:solidFill>
                <a:srgbClr val="000000"/>
              </a:solidFill>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976903" y="738930"/>
            <a:ext cx="11852377" cy="900855"/>
          </a:xfrm>
          <a:prstGeom prst="rect">
            <a:avLst/>
          </a:prstGeom>
        </p:spPr>
        <p:txBody>
          <a:bodyPr lIns="0" tIns="0" rIns="0" bIns="0" rtlCol="0" anchor="t">
            <a:spAutoFit/>
          </a:bodyPr>
          <a:lstStyle/>
          <a:p>
            <a:pPr algn="l">
              <a:lnSpc>
                <a:spcPts val="6812"/>
              </a:lnSpc>
            </a:pPr>
            <a:r>
              <a:rPr lang="en-US" sz="5437" b="1">
                <a:solidFill>
                  <a:srgbClr val="3B4540"/>
                </a:solidFill>
                <a:latin typeface="Fraunces Bold"/>
                <a:ea typeface="Fraunces Bold"/>
                <a:cs typeface="Fraunces Bold"/>
                <a:sym typeface="Fraunces Bold"/>
              </a:rPr>
              <a:t>The Financial Markets Ecosystem</a:t>
            </a:r>
          </a:p>
        </p:txBody>
      </p:sp>
      <p:sp>
        <p:nvSpPr>
          <p:cNvPr id="7" name="TextBox 7"/>
          <p:cNvSpPr txBox="1"/>
          <p:nvPr/>
        </p:nvSpPr>
        <p:spPr>
          <a:xfrm>
            <a:off x="976903" y="1741884"/>
            <a:ext cx="4585545" cy="445589"/>
          </a:xfrm>
          <a:prstGeom prst="rect">
            <a:avLst/>
          </a:prstGeom>
        </p:spPr>
        <p:txBody>
          <a:bodyPr lIns="0" tIns="0" rIns="0" bIns="0" rtlCol="0" anchor="t">
            <a:spAutoFit/>
          </a:bodyPr>
          <a:lstStyle/>
          <a:p>
            <a:pPr algn="l">
              <a:lnSpc>
                <a:spcPts val="3374"/>
              </a:lnSpc>
            </a:pPr>
            <a:r>
              <a:rPr lang="en-US" sz="2687" b="1">
                <a:solidFill>
                  <a:srgbClr val="3B4540"/>
                </a:solidFill>
                <a:latin typeface="Fraunces Bold"/>
                <a:ea typeface="Fraunces Bold"/>
                <a:cs typeface="Fraunces Bold"/>
                <a:sym typeface="Fraunces Bold"/>
              </a:rPr>
              <a:t>Who Are the Key Players?</a:t>
            </a:r>
          </a:p>
        </p:txBody>
      </p:sp>
      <p:sp>
        <p:nvSpPr>
          <p:cNvPr id="8" name="TextBox 8"/>
          <p:cNvSpPr txBox="1"/>
          <p:nvPr/>
        </p:nvSpPr>
        <p:spPr>
          <a:xfrm>
            <a:off x="2377831" y="2838002"/>
            <a:ext cx="3488979" cy="445589"/>
          </a:xfrm>
          <a:prstGeom prst="rect">
            <a:avLst/>
          </a:prstGeom>
        </p:spPr>
        <p:txBody>
          <a:bodyPr lIns="0" tIns="0" rIns="0" bIns="0" rtlCol="0" anchor="t">
            <a:spAutoFit/>
          </a:bodyPr>
          <a:lstStyle/>
          <a:p>
            <a:pPr algn="r">
              <a:lnSpc>
                <a:spcPts val="3374"/>
              </a:lnSpc>
            </a:pPr>
            <a:r>
              <a:rPr lang="en-US" sz="2687" b="1">
                <a:solidFill>
                  <a:srgbClr val="405449"/>
                </a:solidFill>
                <a:latin typeface="Fraunces Bold"/>
                <a:ea typeface="Fraunces Bold"/>
                <a:cs typeface="Fraunces Bold"/>
                <a:sym typeface="Fraunces Bold"/>
              </a:rPr>
              <a:t>Investors</a:t>
            </a:r>
          </a:p>
        </p:txBody>
      </p:sp>
      <p:sp>
        <p:nvSpPr>
          <p:cNvPr id="9" name="TextBox 9"/>
          <p:cNvSpPr txBox="1"/>
          <p:nvPr/>
        </p:nvSpPr>
        <p:spPr>
          <a:xfrm>
            <a:off x="976903" y="3346247"/>
            <a:ext cx="4889897" cy="1890713"/>
          </a:xfrm>
          <a:prstGeom prst="rect">
            <a:avLst/>
          </a:prstGeom>
        </p:spPr>
        <p:txBody>
          <a:bodyPr lIns="0" tIns="0" rIns="0" bIns="0" rtlCol="0" anchor="t">
            <a:spAutoFit/>
          </a:bodyPr>
          <a:lstStyle/>
          <a:p>
            <a:pPr algn="r">
              <a:lnSpc>
                <a:spcPts val="3500"/>
              </a:lnSpc>
            </a:pPr>
            <a:r>
              <a:rPr lang="en-US" sz="2187">
                <a:solidFill>
                  <a:srgbClr val="405449"/>
                </a:solidFill>
                <a:latin typeface="Arimo"/>
                <a:ea typeface="Arimo"/>
                <a:cs typeface="Arimo"/>
                <a:sym typeface="Arimo"/>
              </a:rPr>
              <a:t>Retail individuals and institutional funds seeking wealth creation and returns through market participation.</a:t>
            </a:r>
          </a:p>
        </p:txBody>
      </p:sp>
      <p:sp>
        <p:nvSpPr>
          <p:cNvPr id="10" name="Freeform 10" descr="preencoded.png"/>
          <p:cNvSpPr/>
          <p:nvPr/>
        </p:nvSpPr>
        <p:spPr>
          <a:xfrm>
            <a:off x="6285462" y="2606126"/>
            <a:ext cx="5716934" cy="5716934"/>
          </a:xfrm>
          <a:custGeom>
            <a:avLst/>
            <a:gdLst/>
            <a:ahLst/>
            <a:cxnLst/>
            <a:rect l="l" t="t" r="r" b="b"/>
            <a:pathLst>
              <a:path w="5716934" h="5716934">
                <a:moveTo>
                  <a:pt x="0" y="0"/>
                </a:moveTo>
                <a:lnTo>
                  <a:pt x="5716933" y="0"/>
                </a:lnTo>
                <a:lnTo>
                  <a:pt x="5716933" y="5716933"/>
                </a:lnTo>
                <a:lnTo>
                  <a:pt x="0" y="5716933"/>
                </a:lnTo>
                <a:lnTo>
                  <a:pt x="0" y="0"/>
                </a:lnTo>
                <a:close/>
              </a:path>
            </a:pathLst>
          </a:custGeom>
          <a:blipFill>
            <a:blip r:embed="rId3"/>
            <a:stretch>
              <a:fillRect/>
            </a:stretch>
          </a:blipFill>
        </p:spPr>
      </p:sp>
      <p:sp>
        <p:nvSpPr>
          <p:cNvPr id="11" name="Freeform 11" descr="preencoded.png"/>
          <p:cNvSpPr/>
          <p:nvPr/>
        </p:nvSpPr>
        <p:spPr>
          <a:xfrm>
            <a:off x="7520140" y="3840661"/>
            <a:ext cx="417614" cy="417614"/>
          </a:xfrm>
          <a:custGeom>
            <a:avLst/>
            <a:gdLst/>
            <a:ahLst/>
            <a:cxnLst/>
            <a:rect l="l" t="t" r="r" b="b"/>
            <a:pathLst>
              <a:path w="417614" h="417614">
                <a:moveTo>
                  <a:pt x="0" y="0"/>
                </a:moveTo>
                <a:lnTo>
                  <a:pt x="417614" y="0"/>
                </a:lnTo>
                <a:lnTo>
                  <a:pt x="417614" y="417614"/>
                </a:lnTo>
                <a:lnTo>
                  <a:pt x="0" y="417614"/>
                </a:lnTo>
                <a:lnTo>
                  <a:pt x="0" y="0"/>
                </a:lnTo>
                <a:close/>
              </a:path>
            </a:pathLst>
          </a:custGeom>
          <a:blipFill>
            <a:blip r:embed="rId4">
              <a:extLst>
                <a:ext uri="{96DAC541-7B7A-43D3-8B79-37D633B846F1}">
                  <asvg:svgBlip xmlns:asvg="http://schemas.microsoft.com/office/drawing/2016/SVG/main" r:embed="rId5"/>
                </a:ext>
              </a:extLst>
            </a:blip>
            <a:stretch>
              <a:fillRect l="-2271" r="-2273"/>
            </a:stretch>
          </a:blipFill>
        </p:spPr>
      </p:sp>
      <p:sp>
        <p:nvSpPr>
          <p:cNvPr id="12" name="TextBox 12"/>
          <p:cNvSpPr txBox="1"/>
          <p:nvPr/>
        </p:nvSpPr>
        <p:spPr>
          <a:xfrm>
            <a:off x="12421048" y="3061249"/>
            <a:ext cx="3488979" cy="445589"/>
          </a:xfrm>
          <a:prstGeom prst="rect">
            <a:avLst/>
          </a:prstGeom>
        </p:spPr>
        <p:txBody>
          <a:bodyPr lIns="0" tIns="0" rIns="0" bIns="0" rtlCol="0" anchor="t">
            <a:spAutoFit/>
          </a:bodyPr>
          <a:lstStyle/>
          <a:p>
            <a:pPr algn="l">
              <a:lnSpc>
                <a:spcPts val="3374"/>
              </a:lnSpc>
            </a:pPr>
            <a:r>
              <a:rPr lang="en-US" sz="2687" b="1">
                <a:solidFill>
                  <a:srgbClr val="405449"/>
                </a:solidFill>
                <a:latin typeface="Fraunces Bold"/>
                <a:ea typeface="Fraunces Bold"/>
                <a:cs typeface="Fraunces Bold"/>
                <a:sym typeface="Fraunces Bold"/>
              </a:rPr>
              <a:t>Companies</a:t>
            </a:r>
          </a:p>
        </p:txBody>
      </p:sp>
      <p:sp>
        <p:nvSpPr>
          <p:cNvPr id="13" name="TextBox 13"/>
          <p:cNvSpPr txBox="1"/>
          <p:nvPr/>
        </p:nvSpPr>
        <p:spPr>
          <a:xfrm>
            <a:off x="12421048" y="3569494"/>
            <a:ext cx="4890049" cy="1444228"/>
          </a:xfrm>
          <a:prstGeom prst="rect">
            <a:avLst/>
          </a:prstGeom>
        </p:spPr>
        <p:txBody>
          <a:bodyPr lIns="0" tIns="0" rIns="0" bIns="0" rtlCol="0" anchor="t">
            <a:spAutoFit/>
          </a:bodyPr>
          <a:lstStyle/>
          <a:p>
            <a:pPr algn="l">
              <a:lnSpc>
                <a:spcPts val="3500"/>
              </a:lnSpc>
            </a:pPr>
            <a:r>
              <a:rPr lang="en-US" sz="2187">
                <a:solidFill>
                  <a:srgbClr val="405449"/>
                </a:solidFill>
                <a:latin typeface="Arimo"/>
                <a:ea typeface="Arimo"/>
                <a:cs typeface="Arimo"/>
                <a:sym typeface="Arimo"/>
              </a:rPr>
              <a:t>Issuers raising capital through IPOs and bonds to fund growth, expansion, and operations.</a:t>
            </a:r>
          </a:p>
        </p:txBody>
      </p:sp>
      <p:sp>
        <p:nvSpPr>
          <p:cNvPr id="14" name="Freeform 14" descr="preencoded.png"/>
          <p:cNvSpPr/>
          <p:nvPr/>
        </p:nvSpPr>
        <p:spPr>
          <a:xfrm>
            <a:off x="6285462" y="2606126"/>
            <a:ext cx="5716934" cy="5716934"/>
          </a:xfrm>
          <a:custGeom>
            <a:avLst/>
            <a:gdLst/>
            <a:ahLst/>
            <a:cxnLst/>
            <a:rect l="l" t="t" r="r" b="b"/>
            <a:pathLst>
              <a:path w="5716934" h="5716934">
                <a:moveTo>
                  <a:pt x="0" y="0"/>
                </a:moveTo>
                <a:lnTo>
                  <a:pt x="5716933" y="0"/>
                </a:lnTo>
                <a:lnTo>
                  <a:pt x="5716933" y="5716933"/>
                </a:lnTo>
                <a:lnTo>
                  <a:pt x="0" y="5716933"/>
                </a:lnTo>
                <a:lnTo>
                  <a:pt x="0" y="0"/>
                </a:lnTo>
                <a:close/>
              </a:path>
            </a:pathLst>
          </a:custGeom>
          <a:blipFill>
            <a:blip r:embed="rId6"/>
            <a:stretch>
              <a:fillRect/>
            </a:stretch>
          </a:blipFill>
        </p:spPr>
      </p:sp>
      <p:sp>
        <p:nvSpPr>
          <p:cNvPr id="15" name="Freeform 15" descr="preencoded.png"/>
          <p:cNvSpPr/>
          <p:nvPr/>
        </p:nvSpPr>
        <p:spPr>
          <a:xfrm>
            <a:off x="10349951" y="3840661"/>
            <a:ext cx="417614" cy="417614"/>
          </a:xfrm>
          <a:custGeom>
            <a:avLst/>
            <a:gdLst/>
            <a:ahLst/>
            <a:cxnLst/>
            <a:rect l="l" t="t" r="r" b="b"/>
            <a:pathLst>
              <a:path w="417614" h="417614">
                <a:moveTo>
                  <a:pt x="0" y="0"/>
                </a:moveTo>
                <a:lnTo>
                  <a:pt x="417614" y="0"/>
                </a:lnTo>
                <a:lnTo>
                  <a:pt x="417614" y="417614"/>
                </a:lnTo>
                <a:lnTo>
                  <a:pt x="0" y="417614"/>
                </a:lnTo>
                <a:lnTo>
                  <a:pt x="0" y="0"/>
                </a:lnTo>
                <a:close/>
              </a:path>
            </a:pathLst>
          </a:custGeom>
          <a:blipFill>
            <a:blip r:embed="rId7">
              <a:extLst>
                <a:ext uri="{96DAC541-7B7A-43D3-8B79-37D633B846F1}">
                  <asvg:svgBlip xmlns:asvg="http://schemas.microsoft.com/office/drawing/2016/SVG/main" r:embed="rId8"/>
                </a:ext>
              </a:extLst>
            </a:blip>
            <a:stretch>
              <a:fillRect l="-3409" r="-3407"/>
            </a:stretch>
          </a:blipFill>
        </p:spPr>
      </p:sp>
      <p:sp>
        <p:nvSpPr>
          <p:cNvPr id="16" name="TextBox 16"/>
          <p:cNvSpPr txBox="1"/>
          <p:nvPr/>
        </p:nvSpPr>
        <p:spPr>
          <a:xfrm>
            <a:off x="12421048" y="6129042"/>
            <a:ext cx="3488979" cy="445589"/>
          </a:xfrm>
          <a:prstGeom prst="rect">
            <a:avLst/>
          </a:prstGeom>
        </p:spPr>
        <p:txBody>
          <a:bodyPr lIns="0" tIns="0" rIns="0" bIns="0" rtlCol="0" anchor="t">
            <a:spAutoFit/>
          </a:bodyPr>
          <a:lstStyle/>
          <a:p>
            <a:pPr algn="l">
              <a:lnSpc>
                <a:spcPts val="3374"/>
              </a:lnSpc>
            </a:pPr>
            <a:r>
              <a:rPr lang="en-US" sz="2687" b="1">
                <a:solidFill>
                  <a:srgbClr val="405449"/>
                </a:solidFill>
                <a:latin typeface="Fraunces Bold"/>
                <a:ea typeface="Fraunces Bold"/>
                <a:cs typeface="Fraunces Bold"/>
                <a:sym typeface="Fraunces Bold"/>
              </a:rPr>
              <a:t>Intermediaries</a:t>
            </a:r>
          </a:p>
        </p:txBody>
      </p:sp>
      <p:sp>
        <p:nvSpPr>
          <p:cNvPr id="17" name="TextBox 17"/>
          <p:cNvSpPr txBox="1"/>
          <p:nvPr/>
        </p:nvSpPr>
        <p:spPr>
          <a:xfrm>
            <a:off x="12421048" y="6637287"/>
            <a:ext cx="4890049" cy="1444228"/>
          </a:xfrm>
          <a:prstGeom prst="rect">
            <a:avLst/>
          </a:prstGeom>
        </p:spPr>
        <p:txBody>
          <a:bodyPr lIns="0" tIns="0" rIns="0" bIns="0" rtlCol="0" anchor="t">
            <a:spAutoFit/>
          </a:bodyPr>
          <a:lstStyle/>
          <a:p>
            <a:pPr algn="l">
              <a:lnSpc>
                <a:spcPts val="3500"/>
              </a:lnSpc>
            </a:pPr>
            <a:r>
              <a:rPr lang="en-US" sz="2187">
                <a:solidFill>
                  <a:srgbClr val="405449"/>
                </a:solidFill>
                <a:latin typeface="Arimo"/>
                <a:ea typeface="Arimo"/>
                <a:cs typeface="Arimo"/>
                <a:sym typeface="Arimo"/>
              </a:rPr>
              <a:t>Brokers, exchanges, and clearing corporations that execute trades and guarantee settlement.</a:t>
            </a:r>
          </a:p>
        </p:txBody>
      </p:sp>
      <p:sp>
        <p:nvSpPr>
          <p:cNvPr id="18" name="Freeform 18" descr="preencoded.png"/>
          <p:cNvSpPr/>
          <p:nvPr/>
        </p:nvSpPr>
        <p:spPr>
          <a:xfrm>
            <a:off x="6285462" y="2606126"/>
            <a:ext cx="5716934" cy="5716934"/>
          </a:xfrm>
          <a:custGeom>
            <a:avLst/>
            <a:gdLst/>
            <a:ahLst/>
            <a:cxnLst/>
            <a:rect l="l" t="t" r="r" b="b"/>
            <a:pathLst>
              <a:path w="5716934" h="5716934">
                <a:moveTo>
                  <a:pt x="0" y="0"/>
                </a:moveTo>
                <a:lnTo>
                  <a:pt x="5716933" y="0"/>
                </a:lnTo>
                <a:lnTo>
                  <a:pt x="5716933" y="5716933"/>
                </a:lnTo>
                <a:lnTo>
                  <a:pt x="0" y="5716933"/>
                </a:lnTo>
                <a:lnTo>
                  <a:pt x="0" y="0"/>
                </a:lnTo>
                <a:close/>
              </a:path>
            </a:pathLst>
          </a:custGeom>
          <a:blipFill>
            <a:blip r:embed="rId9"/>
            <a:stretch>
              <a:fillRect/>
            </a:stretch>
          </a:blipFill>
        </p:spPr>
      </p:sp>
      <p:sp>
        <p:nvSpPr>
          <p:cNvPr id="19" name="Freeform 19" descr="preencoded.png"/>
          <p:cNvSpPr/>
          <p:nvPr/>
        </p:nvSpPr>
        <p:spPr>
          <a:xfrm>
            <a:off x="10349951" y="6670472"/>
            <a:ext cx="417614" cy="417614"/>
          </a:xfrm>
          <a:custGeom>
            <a:avLst/>
            <a:gdLst/>
            <a:ahLst/>
            <a:cxnLst/>
            <a:rect l="l" t="t" r="r" b="b"/>
            <a:pathLst>
              <a:path w="417614" h="417614">
                <a:moveTo>
                  <a:pt x="0" y="0"/>
                </a:moveTo>
                <a:lnTo>
                  <a:pt x="417614" y="0"/>
                </a:lnTo>
                <a:lnTo>
                  <a:pt x="417614" y="417614"/>
                </a:lnTo>
                <a:lnTo>
                  <a:pt x="0" y="417614"/>
                </a:lnTo>
                <a:lnTo>
                  <a:pt x="0" y="0"/>
                </a:lnTo>
                <a:close/>
              </a:path>
            </a:pathLst>
          </a:custGeom>
          <a:blipFill>
            <a:blip r:embed="rId10">
              <a:extLst>
                <a:ext uri="{96DAC541-7B7A-43D3-8B79-37D633B846F1}">
                  <asvg:svgBlip xmlns:asvg="http://schemas.microsoft.com/office/drawing/2016/SVG/main" r:embed="rId11"/>
                </a:ext>
              </a:extLst>
            </a:blip>
            <a:stretch>
              <a:fillRect l="-18182" r="-18180"/>
            </a:stretch>
          </a:blipFill>
        </p:spPr>
      </p:sp>
      <p:sp>
        <p:nvSpPr>
          <p:cNvPr id="20" name="TextBox 20"/>
          <p:cNvSpPr txBox="1"/>
          <p:nvPr/>
        </p:nvSpPr>
        <p:spPr>
          <a:xfrm>
            <a:off x="2377831" y="6129042"/>
            <a:ext cx="3488979" cy="445589"/>
          </a:xfrm>
          <a:prstGeom prst="rect">
            <a:avLst/>
          </a:prstGeom>
        </p:spPr>
        <p:txBody>
          <a:bodyPr lIns="0" tIns="0" rIns="0" bIns="0" rtlCol="0" anchor="t">
            <a:spAutoFit/>
          </a:bodyPr>
          <a:lstStyle/>
          <a:p>
            <a:pPr algn="r">
              <a:lnSpc>
                <a:spcPts val="3374"/>
              </a:lnSpc>
            </a:pPr>
            <a:r>
              <a:rPr lang="en-US" sz="2687" b="1">
                <a:solidFill>
                  <a:srgbClr val="405449"/>
                </a:solidFill>
                <a:latin typeface="Fraunces Bold"/>
                <a:ea typeface="Fraunces Bold"/>
                <a:cs typeface="Fraunces Bold"/>
                <a:sym typeface="Fraunces Bold"/>
              </a:rPr>
              <a:t>Regulators</a:t>
            </a:r>
          </a:p>
        </p:txBody>
      </p:sp>
      <p:sp>
        <p:nvSpPr>
          <p:cNvPr id="21" name="TextBox 21"/>
          <p:cNvSpPr txBox="1"/>
          <p:nvPr/>
        </p:nvSpPr>
        <p:spPr>
          <a:xfrm>
            <a:off x="976903" y="6637287"/>
            <a:ext cx="4889897" cy="1444228"/>
          </a:xfrm>
          <a:prstGeom prst="rect">
            <a:avLst/>
          </a:prstGeom>
        </p:spPr>
        <p:txBody>
          <a:bodyPr lIns="0" tIns="0" rIns="0" bIns="0" rtlCol="0" anchor="t">
            <a:spAutoFit/>
          </a:bodyPr>
          <a:lstStyle/>
          <a:p>
            <a:pPr algn="r">
              <a:lnSpc>
                <a:spcPts val="3500"/>
              </a:lnSpc>
            </a:pPr>
            <a:r>
              <a:rPr lang="en-US" sz="2187">
                <a:solidFill>
                  <a:srgbClr val="405449"/>
                </a:solidFill>
                <a:latin typeface="Arimo"/>
                <a:ea typeface="Arimo"/>
                <a:cs typeface="Arimo"/>
                <a:sym typeface="Arimo"/>
              </a:rPr>
              <a:t>SEBI and RBI protecting investors and ensuring market fairness and transparency.</a:t>
            </a:r>
          </a:p>
        </p:txBody>
      </p:sp>
      <p:sp>
        <p:nvSpPr>
          <p:cNvPr id="22" name="Freeform 22" descr="preencoded.png"/>
          <p:cNvSpPr/>
          <p:nvPr/>
        </p:nvSpPr>
        <p:spPr>
          <a:xfrm>
            <a:off x="6285462" y="2606126"/>
            <a:ext cx="5716934" cy="5716934"/>
          </a:xfrm>
          <a:custGeom>
            <a:avLst/>
            <a:gdLst/>
            <a:ahLst/>
            <a:cxnLst/>
            <a:rect l="l" t="t" r="r" b="b"/>
            <a:pathLst>
              <a:path w="5716934" h="5716934">
                <a:moveTo>
                  <a:pt x="0" y="0"/>
                </a:moveTo>
                <a:lnTo>
                  <a:pt x="5716933" y="0"/>
                </a:lnTo>
                <a:lnTo>
                  <a:pt x="5716933" y="5716933"/>
                </a:lnTo>
                <a:lnTo>
                  <a:pt x="0" y="5716933"/>
                </a:lnTo>
                <a:lnTo>
                  <a:pt x="0" y="0"/>
                </a:lnTo>
                <a:close/>
              </a:path>
            </a:pathLst>
          </a:custGeom>
          <a:blipFill>
            <a:blip r:embed="rId12"/>
            <a:stretch>
              <a:fillRect/>
            </a:stretch>
          </a:blipFill>
        </p:spPr>
      </p:sp>
      <p:sp>
        <p:nvSpPr>
          <p:cNvPr id="23" name="Freeform 23" descr="preencoded.png"/>
          <p:cNvSpPr/>
          <p:nvPr/>
        </p:nvSpPr>
        <p:spPr>
          <a:xfrm>
            <a:off x="7520140" y="6670472"/>
            <a:ext cx="417614" cy="417614"/>
          </a:xfrm>
          <a:custGeom>
            <a:avLst/>
            <a:gdLst/>
            <a:ahLst/>
            <a:cxnLst/>
            <a:rect l="l" t="t" r="r" b="b"/>
            <a:pathLst>
              <a:path w="417614" h="417614">
                <a:moveTo>
                  <a:pt x="0" y="0"/>
                </a:moveTo>
                <a:lnTo>
                  <a:pt x="417614" y="0"/>
                </a:lnTo>
                <a:lnTo>
                  <a:pt x="417614" y="417614"/>
                </a:lnTo>
                <a:lnTo>
                  <a:pt x="0" y="417614"/>
                </a:lnTo>
                <a:lnTo>
                  <a:pt x="0" y="0"/>
                </a:lnTo>
                <a:close/>
              </a:path>
            </a:pathLst>
          </a:custGeom>
          <a:blipFill>
            <a:blip r:embed="rId13">
              <a:extLst>
                <a:ext uri="{96DAC541-7B7A-43D3-8B79-37D633B846F1}">
                  <asvg:svgBlip xmlns:asvg="http://schemas.microsoft.com/office/drawing/2016/SVG/main" r:embed="rId14"/>
                </a:ext>
              </a:extLst>
            </a:blip>
            <a:stretch>
              <a:fillRect t="-10227" b="-10227"/>
            </a:stretch>
          </a:blipFill>
        </p:spPr>
      </p:sp>
      <p:sp>
        <p:nvSpPr>
          <p:cNvPr id="24" name="TextBox 24"/>
          <p:cNvSpPr txBox="1"/>
          <p:nvPr/>
        </p:nvSpPr>
        <p:spPr>
          <a:xfrm>
            <a:off x="976903" y="8532171"/>
            <a:ext cx="16334184" cy="997744"/>
          </a:xfrm>
          <a:prstGeom prst="rect">
            <a:avLst/>
          </a:prstGeom>
        </p:spPr>
        <p:txBody>
          <a:bodyPr lIns="0" tIns="0" rIns="0" bIns="0" rtlCol="0" anchor="t">
            <a:spAutoFit/>
          </a:bodyPr>
          <a:lstStyle/>
          <a:p>
            <a:pPr algn="l">
              <a:lnSpc>
                <a:spcPts val="3500"/>
              </a:lnSpc>
            </a:pPr>
            <a:r>
              <a:rPr lang="en-US" sz="2187">
                <a:solidFill>
                  <a:srgbClr val="405449"/>
                </a:solidFill>
                <a:latin typeface="Arimo"/>
                <a:ea typeface="Arimo"/>
                <a:cs typeface="Arimo"/>
                <a:sym typeface="Arimo"/>
              </a:rPr>
              <a:t>The financial markets ecosystem also includes rating agencies, auditors, research houses, custodians, and depositories—each playing a critical role in maintaining market integrity and supporting efficient capital flows.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3253378" y="642938"/>
            <a:ext cx="9177185" cy="601113"/>
          </a:xfrm>
          <a:prstGeom prst="rect">
            <a:avLst/>
          </a:prstGeom>
        </p:spPr>
        <p:txBody>
          <a:bodyPr lIns="0" tIns="0" rIns="0" bIns="0" rtlCol="0" anchor="t">
            <a:spAutoFit/>
          </a:bodyPr>
          <a:lstStyle/>
          <a:p>
            <a:pPr algn="l">
              <a:lnSpc>
                <a:spcPts val="4562"/>
              </a:lnSpc>
            </a:pPr>
            <a:r>
              <a:rPr lang="en-US" sz="3625" b="1">
                <a:solidFill>
                  <a:srgbClr val="3B4540"/>
                </a:solidFill>
                <a:latin typeface="Fraunces Bold"/>
                <a:ea typeface="Fraunces Bold"/>
                <a:cs typeface="Fraunces Bold"/>
                <a:sym typeface="Fraunces Bold"/>
              </a:rPr>
              <a:t>Follow the Money: The Journey of ₹100</a:t>
            </a:r>
          </a:p>
        </p:txBody>
      </p:sp>
      <p:sp>
        <p:nvSpPr>
          <p:cNvPr id="7" name="TextBox 7"/>
          <p:cNvSpPr txBox="1"/>
          <p:nvPr/>
        </p:nvSpPr>
        <p:spPr>
          <a:xfrm>
            <a:off x="3253378" y="1308945"/>
            <a:ext cx="5202736" cy="300485"/>
          </a:xfrm>
          <a:prstGeom prst="rect">
            <a:avLst/>
          </a:prstGeom>
        </p:spPr>
        <p:txBody>
          <a:bodyPr lIns="0" tIns="0" rIns="0" bIns="0" rtlCol="0" anchor="t">
            <a:spAutoFit/>
          </a:bodyPr>
          <a:lstStyle/>
          <a:p>
            <a:pPr algn="l">
              <a:lnSpc>
                <a:spcPts val="2249"/>
              </a:lnSpc>
            </a:pPr>
            <a:r>
              <a:rPr lang="en-US" sz="1812" b="1">
                <a:solidFill>
                  <a:srgbClr val="3B4540"/>
                </a:solidFill>
                <a:latin typeface="Fraunces Bold"/>
                <a:ea typeface="Fraunces Bold"/>
                <a:cs typeface="Fraunces Bold"/>
                <a:sym typeface="Fraunces Bold"/>
              </a:rPr>
              <a:t>Understanding Transaction Flows and Costs</a:t>
            </a:r>
          </a:p>
        </p:txBody>
      </p:sp>
      <p:sp>
        <p:nvSpPr>
          <p:cNvPr id="8" name="Freeform 8" descr="preencoded.png"/>
          <p:cNvSpPr/>
          <p:nvPr/>
        </p:nvSpPr>
        <p:spPr>
          <a:xfrm>
            <a:off x="3253378" y="1888779"/>
            <a:ext cx="931221" cy="1117549"/>
          </a:xfrm>
          <a:custGeom>
            <a:avLst/>
            <a:gdLst/>
            <a:ahLst/>
            <a:cxnLst/>
            <a:rect l="l" t="t" r="r" b="b"/>
            <a:pathLst>
              <a:path w="931221" h="1117549">
                <a:moveTo>
                  <a:pt x="0" y="0"/>
                </a:moveTo>
                <a:lnTo>
                  <a:pt x="931221" y="0"/>
                </a:lnTo>
                <a:lnTo>
                  <a:pt x="931221" y="1117549"/>
                </a:lnTo>
                <a:lnTo>
                  <a:pt x="0" y="1117549"/>
                </a:lnTo>
                <a:lnTo>
                  <a:pt x="0" y="0"/>
                </a:lnTo>
                <a:close/>
              </a:path>
            </a:pathLst>
          </a:custGeom>
          <a:blipFill>
            <a:blip r:embed="rId3"/>
            <a:stretch>
              <a:fillRect l="-260" r="-259"/>
            </a:stretch>
          </a:blipFill>
        </p:spPr>
      </p:sp>
      <p:sp>
        <p:nvSpPr>
          <p:cNvPr id="9" name="TextBox 9"/>
          <p:cNvSpPr txBox="1"/>
          <p:nvPr/>
        </p:nvSpPr>
        <p:spPr>
          <a:xfrm>
            <a:off x="4370784" y="2065439"/>
            <a:ext cx="2878036" cy="300485"/>
          </a:xfrm>
          <a:prstGeom prst="rect">
            <a:avLst/>
          </a:prstGeom>
        </p:spPr>
        <p:txBody>
          <a:bodyPr lIns="0" tIns="0" rIns="0" bIns="0" rtlCol="0" anchor="t">
            <a:spAutoFit/>
          </a:bodyPr>
          <a:lstStyle/>
          <a:p>
            <a:pPr algn="l">
              <a:lnSpc>
                <a:spcPts val="2249"/>
              </a:lnSpc>
            </a:pPr>
            <a:r>
              <a:rPr lang="en-US" sz="1812" b="1">
                <a:solidFill>
                  <a:srgbClr val="405449"/>
                </a:solidFill>
                <a:latin typeface="Fraunces Bold"/>
                <a:ea typeface="Fraunces Bold"/>
                <a:cs typeface="Fraunces Bold"/>
                <a:sym typeface="Fraunces Bold"/>
              </a:rPr>
              <a:t>Investor's Bank Account</a:t>
            </a:r>
          </a:p>
        </p:txBody>
      </p:sp>
      <p:sp>
        <p:nvSpPr>
          <p:cNvPr id="10" name="TextBox 10"/>
          <p:cNvSpPr txBox="1"/>
          <p:nvPr/>
        </p:nvSpPr>
        <p:spPr>
          <a:xfrm>
            <a:off x="4370784" y="2410863"/>
            <a:ext cx="10663685" cy="364779"/>
          </a:xfrm>
          <a:prstGeom prst="rect">
            <a:avLst/>
          </a:prstGeom>
        </p:spPr>
        <p:txBody>
          <a:bodyPr lIns="0" tIns="0" rIns="0" bIns="0" rtlCol="0" anchor="t">
            <a:spAutoFit/>
          </a:bodyPr>
          <a:lstStyle/>
          <a:p>
            <a:pPr algn="l">
              <a:lnSpc>
                <a:spcPts val="2312"/>
              </a:lnSpc>
            </a:pPr>
            <a:r>
              <a:rPr lang="en-US" sz="1437">
                <a:solidFill>
                  <a:srgbClr val="405449"/>
                </a:solidFill>
                <a:latin typeface="Arimo"/>
                <a:ea typeface="Arimo"/>
                <a:cs typeface="Arimo"/>
                <a:sym typeface="Arimo"/>
              </a:rPr>
              <a:t>Investor initiates purchase of ₹100 worth of stock through trading platform.</a:t>
            </a:r>
          </a:p>
        </p:txBody>
      </p:sp>
      <p:sp>
        <p:nvSpPr>
          <p:cNvPr id="11" name="Freeform 11" descr="preencoded.png"/>
          <p:cNvSpPr/>
          <p:nvPr/>
        </p:nvSpPr>
        <p:spPr>
          <a:xfrm>
            <a:off x="3253378" y="3006328"/>
            <a:ext cx="931221" cy="1117549"/>
          </a:xfrm>
          <a:custGeom>
            <a:avLst/>
            <a:gdLst/>
            <a:ahLst/>
            <a:cxnLst/>
            <a:rect l="l" t="t" r="r" b="b"/>
            <a:pathLst>
              <a:path w="931221" h="1117549">
                <a:moveTo>
                  <a:pt x="0" y="0"/>
                </a:moveTo>
                <a:lnTo>
                  <a:pt x="931221" y="0"/>
                </a:lnTo>
                <a:lnTo>
                  <a:pt x="931221" y="1117549"/>
                </a:lnTo>
                <a:lnTo>
                  <a:pt x="0" y="1117549"/>
                </a:lnTo>
                <a:lnTo>
                  <a:pt x="0" y="0"/>
                </a:lnTo>
                <a:close/>
              </a:path>
            </a:pathLst>
          </a:custGeom>
          <a:blipFill>
            <a:blip r:embed="rId4"/>
            <a:stretch>
              <a:fillRect l="-260" r="-259"/>
            </a:stretch>
          </a:blipFill>
        </p:spPr>
      </p:sp>
      <p:sp>
        <p:nvSpPr>
          <p:cNvPr id="12" name="TextBox 12"/>
          <p:cNvSpPr txBox="1"/>
          <p:nvPr/>
        </p:nvSpPr>
        <p:spPr>
          <a:xfrm>
            <a:off x="4370784" y="3182988"/>
            <a:ext cx="2328272" cy="300485"/>
          </a:xfrm>
          <a:prstGeom prst="rect">
            <a:avLst/>
          </a:prstGeom>
        </p:spPr>
        <p:txBody>
          <a:bodyPr lIns="0" tIns="0" rIns="0" bIns="0" rtlCol="0" anchor="t">
            <a:spAutoFit/>
          </a:bodyPr>
          <a:lstStyle/>
          <a:p>
            <a:pPr algn="l">
              <a:lnSpc>
                <a:spcPts val="2249"/>
              </a:lnSpc>
            </a:pPr>
            <a:r>
              <a:rPr lang="en-US" sz="1812" b="1">
                <a:solidFill>
                  <a:srgbClr val="405449"/>
                </a:solidFill>
                <a:latin typeface="Fraunces Bold"/>
                <a:ea typeface="Fraunces Bold"/>
                <a:cs typeface="Fraunces Bold"/>
                <a:sym typeface="Fraunces Bold"/>
              </a:rPr>
              <a:t>Broker Processing</a:t>
            </a:r>
          </a:p>
        </p:txBody>
      </p:sp>
      <p:sp>
        <p:nvSpPr>
          <p:cNvPr id="13" name="TextBox 13"/>
          <p:cNvSpPr txBox="1"/>
          <p:nvPr/>
        </p:nvSpPr>
        <p:spPr>
          <a:xfrm>
            <a:off x="4370784" y="3528422"/>
            <a:ext cx="10663685" cy="364779"/>
          </a:xfrm>
          <a:prstGeom prst="rect">
            <a:avLst/>
          </a:prstGeom>
        </p:spPr>
        <p:txBody>
          <a:bodyPr lIns="0" tIns="0" rIns="0" bIns="0" rtlCol="0" anchor="t">
            <a:spAutoFit/>
          </a:bodyPr>
          <a:lstStyle/>
          <a:p>
            <a:pPr algn="l">
              <a:lnSpc>
                <a:spcPts val="2312"/>
              </a:lnSpc>
            </a:pPr>
            <a:r>
              <a:rPr lang="en-US" sz="1437">
                <a:solidFill>
                  <a:srgbClr val="405449"/>
                </a:solidFill>
                <a:latin typeface="Arimo"/>
                <a:ea typeface="Arimo"/>
                <a:cs typeface="Arimo"/>
                <a:sym typeface="Arimo"/>
              </a:rPr>
              <a:t>Receives order, verifies funds. </a:t>
            </a:r>
            <a:r>
              <a:rPr lang="en-US" sz="1437" b="1">
                <a:solidFill>
                  <a:srgbClr val="405449"/>
                </a:solidFill>
                <a:latin typeface="Arimo Bold"/>
                <a:ea typeface="Arimo Bold"/>
                <a:cs typeface="Arimo Bold"/>
                <a:sym typeface="Arimo Bold"/>
              </a:rPr>
              <a:t>Fee: ₹0.05 (0.05% brokerage)</a:t>
            </a:r>
          </a:p>
        </p:txBody>
      </p:sp>
      <p:sp>
        <p:nvSpPr>
          <p:cNvPr id="14" name="Freeform 14" descr="preencoded.png"/>
          <p:cNvSpPr/>
          <p:nvPr/>
        </p:nvSpPr>
        <p:spPr>
          <a:xfrm>
            <a:off x="3253378" y="4123877"/>
            <a:ext cx="931221" cy="1117549"/>
          </a:xfrm>
          <a:custGeom>
            <a:avLst/>
            <a:gdLst/>
            <a:ahLst/>
            <a:cxnLst/>
            <a:rect l="l" t="t" r="r" b="b"/>
            <a:pathLst>
              <a:path w="931221" h="1117549">
                <a:moveTo>
                  <a:pt x="0" y="0"/>
                </a:moveTo>
                <a:lnTo>
                  <a:pt x="931221" y="0"/>
                </a:lnTo>
                <a:lnTo>
                  <a:pt x="931221" y="1117550"/>
                </a:lnTo>
                <a:lnTo>
                  <a:pt x="0" y="1117550"/>
                </a:lnTo>
                <a:lnTo>
                  <a:pt x="0" y="0"/>
                </a:lnTo>
                <a:close/>
              </a:path>
            </a:pathLst>
          </a:custGeom>
          <a:blipFill>
            <a:blip r:embed="rId5"/>
            <a:stretch>
              <a:fillRect l="-260" r="-259"/>
            </a:stretch>
          </a:blipFill>
        </p:spPr>
      </p:sp>
      <p:sp>
        <p:nvSpPr>
          <p:cNvPr id="15" name="TextBox 15"/>
          <p:cNvSpPr txBox="1"/>
          <p:nvPr/>
        </p:nvSpPr>
        <p:spPr>
          <a:xfrm>
            <a:off x="4370784" y="4300537"/>
            <a:ext cx="2328272" cy="300485"/>
          </a:xfrm>
          <a:prstGeom prst="rect">
            <a:avLst/>
          </a:prstGeom>
        </p:spPr>
        <p:txBody>
          <a:bodyPr lIns="0" tIns="0" rIns="0" bIns="0" rtlCol="0" anchor="t">
            <a:spAutoFit/>
          </a:bodyPr>
          <a:lstStyle/>
          <a:p>
            <a:pPr algn="l">
              <a:lnSpc>
                <a:spcPts val="2249"/>
              </a:lnSpc>
            </a:pPr>
            <a:r>
              <a:rPr lang="en-US" sz="1812" b="1">
                <a:solidFill>
                  <a:srgbClr val="405449"/>
                </a:solidFill>
                <a:latin typeface="Fraunces Bold"/>
                <a:ea typeface="Fraunces Bold"/>
                <a:cs typeface="Fraunces Bold"/>
                <a:sym typeface="Fraunces Bold"/>
              </a:rPr>
              <a:t>Exchange Matching</a:t>
            </a:r>
          </a:p>
        </p:txBody>
      </p:sp>
      <p:sp>
        <p:nvSpPr>
          <p:cNvPr id="16" name="TextBox 16"/>
          <p:cNvSpPr txBox="1"/>
          <p:nvPr/>
        </p:nvSpPr>
        <p:spPr>
          <a:xfrm>
            <a:off x="4370784" y="4645971"/>
            <a:ext cx="10663685" cy="364779"/>
          </a:xfrm>
          <a:prstGeom prst="rect">
            <a:avLst/>
          </a:prstGeom>
        </p:spPr>
        <p:txBody>
          <a:bodyPr lIns="0" tIns="0" rIns="0" bIns="0" rtlCol="0" anchor="t">
            <a:spAutoFit/>
          </a:bodyPr>
          <a:lstStyle/>
          <a:p>
            <a:pPr algn="l">
              <a:lnSpc>
                <a:spcPts val="2312"/>
              </a:lnSpc>
            </a:pPr>
            <a:r>
              <a:rPr lang="en-US" sz="1437">
                <a:solidFill>
                  <a:srgbClr val="405449"/>
                </a:solidFill>
                <a:latin typeface="Arimo"/>
                <a:ea typeface="Arimo"/>
                <a:cs typeface="Arimo"/>
                <a:sym typeface="Arimo"/>
              </a:rPr>
              <a:t>Matches buyer with seller at market price. </a:t>
            </a:r>
            <a:r>
              <a:rPr lang="en-US" sz="1437" b="1">
                <a:solidFill>
                  <a:srgbClr val="405449"/>
                </a:solidFill>
                <a:latin typeface="Arimo Bold"/>
                <a:ea typeface="Arimo Bold"/>
                <a:cs typeface="Arimo Bold"/>
                <a:sym typeface="Arimo Bold"/>
              </a:rPr>
              <a:t>Fee: ₹0.01 (exchange listing)</a:t>
            </a:r>
          </a:p>
        </p:txBody>
      </p:sp>
      <p:sp>
        <p:nvSpPr>
          <p:cNvPr id="17" name="Freeform 17" descr="preencoded.png"/>
          <p:cNvSpPr/>
          <p:nvPr/>
        </p:nvSpPr>
        <p:spPr>
          <a:xfrm>
            <a:off x="3253378" y="5241427"/>
            <a:ext cx="931221" cy="1117549"/>
          </a:xfrm>
          <a:custGeom>
            <a:avLst/>
            <a:gdLst/>
            <a:ahLst/>
            <a:cxnLst/>
            <a:rect l="l" t="t" r="r" b="b"/>
            <a:pathLst>
              <a:path w="931221" h="1117549">
                <a:moveTo>
                  <a:pt x="0" y="0"/>
                </a:moveTo>
                <a:lnTo>
                  <a:pt x="931221" y="0"/>
                </a:lnTo>
                <a:lnTo>
                  <a:pt x="931221" y="1117549"/>
                </a:lnTo>
                <a:lnTo>
                  <a:pt x="0" y="1117549"/>
                </a:lnTo>
                <a:lnTo>
                  <a:pt x="0" y="0"/>
                </a:lnTo>
                <a:close/>
              </a:path>
            </a:pathLst>
          </a:custGeom>
          <a:blipFill>
            <a:blip r:embed="rId6"/>
            <a:stretch>
              <a:fillRect l="-260" r="-259"/>
            </a:stretch>
          </a:blipFill>
        </p:spPr>
      </p:sp>
      <p:sp>
        <p:nvSpPr>
          <p:cNvPr id="18" name="TextBox 18"/>
          <p:cNvSpPr txBox="1"/>
          <p:nvPr/>
        </p:nvSpPr>
        <p:spPr>
          <a:xfrm>
            <a:off x="4370784" y="5418087"/>
            <a:ext cx="2328272" cy="300485"/>
          </a:xfrm>
          <a:prstGeom prst="rect">
            <a:avLst/>
          </a:prstGeom>
        </p:spPr>
        <p:txBody>
          <a:bodyPr lIns="0" tIns="0" rIns="0" bIns="0" rtlCol="0" anchor="t">
            <a:spAutoFit/>
          </a:bodyPr>
          <a:lstStyle/>
          <a:p>
            <a:pPr algn="l">
              <a:lnSpc>
                <a:spcPts val="2249"/>
              </a:lnSpc>
            </a:pPr>
            <a:r>
              <a:rPr lang="en-US" sz="1812" b="1">
                <a:solidFill>
                  <a:srgbClr val="405449"/>
                </a:solidFill>
                <a:latin typeface="Fraunces Bold"/>
                <a:ea typeface="Fraunces Bold"/>
                <a:cs typeface="Fraunces Bold"/>
                <a:sym typeface="Fraunces Bold"/>
              </a:rPr>
              <a:t>Clearing Guarantee</a:t>
            </a:r>
          </a:p>
        </p:txBody>
      </p:sp>
      <p:sp>
        <p:nvSpPr>
          <p:cNvPr id="19" name="TextBox 19"/>
          <p:cNvSpPr txBox="1"/>
          <p:nvPr/>
        </p:nvSpPr>
        <p:spPr>
          <a:xfrm>
            <a:off x="4370784" y="5763520"/>
            <a:ext cx="10663685" cy="364779"/>
          </a:xfrm>
          <a:prstGeom prst="rect">
            <a:avLst/>
          </a:prstGeom>
        </p:spPr>
        <p:txBody>
          <a:bodyPr lIns="0" tIns="0" rIns="0" bIns="0" rtlCol="0" anchor="t">
            <a:spAutoFit/>
          </a:bodyPr>
          <a:lstStyle/>
          <a:p>
            <a:pPr algn="l">
              <a:lnSpc>
                <a:spcPts val="2312"/>
              </a:lnSpc>
            </a:pPr>
            <a:r>
              <a:rPr lang="en-US" sz="1437">
                <a:solidFill>
                  <a:srgbClr val="405449"/>
                </a:solidFill>
                <a:latin typeface="Arimo"/>
                <a:ea typeface="Arimo"/>
                <a:cs typeface="Arimo"/>
                <a:sym typeface="Arimo"/>
              </a:rPr>
              <a:t>Clearing corporation guarantees settlement. </a:t>
            </a:r>
            <a:r>
              <a:rPr lang="en-US" sz="1437" b="1">
                <a:solidFill>
                  <a:srgbClr val="405449"/>
                </a:solidFill>
                <a:latin typeface="Arimo Bold"/>
                <a:ea typeface="Arimo Bold"/>
                <a:cs typeface="Arimo Bold"/>
                <a:sym typeface="Arimo Bold"/>
              </a:rPr>
              <a:t>Fee: ₹0.005 (clearing)</a:t>
            </a:r>
          </a:p>
        </p:txBody>
      </p:sp>
      <p:sp>
        <p:nvSpPr>
          <p:cNvPr id="20" name="Freeform 20" descr="preencoded.png"/>
          <p:cNvSpPr/>
          <p:nvPr/>
        </p:nvSpPr>
        <p:spPr>
          <a:xfrm>
            <a:off x="3253378" y="6358976"/>
            <a:ext cx="931221" cy="1117549"/>
          </a:xfrm>
          <a:custGeom>
            <a:avLst/>
            <a:gdLst/>
            <a:ahLst/>
            <a:cxnLst/>
            <a:rect l="l" t="t" r="r" b="b"/>
            <a:pathLst>
              <a:path w="931221" h="1117549">
                <a:moveTo>
                  <a:pt x="0" y="0"/>
                </a:moveTo>
                <a:lnTo>
                  <a:pt x="931221" y="0"/>
                </a:lnTo>
                <a:lnTo>
                  <a:pt x="931221" y="1117549"/>
                </a:lnTo>
                <a:lnTo>
                  <a:pt x="0" y="1117549"/>
                </a:lnTo>
                <a:lnTo>
                  <a:pt x="0" y="0"/>
                </a:lnTo>
                <a:close/>
              </a:path>
            </a:pathLst>
          </a:custGeom>
          <a:blipFill>
            <a:blip r:embed="rId7"/>
            <a:stretch>
              <a:fillRect l="-260" r="-259"/>
            </a:stretch>
          </a:blipFill>
        </p:spPr>
      </p:sp>
      <p:sp>
        <p:nvSpPr>
          <p:cNvPr id="21" name="TextBox 21"/>
          <p:cNvSpPr txBox="1"/>
          <p:nvPr/>
        </p:nvSpPr>
        <p:spPr>
          <a:xfrm>
            <a:off x="4370784" y="6535636"/>
            <a:ext cx="2665066" cy="300485"/>
          </a:xfrm>
          <a:prstGeom prst="rect">
            <a:avLst/>
          </a:prstGeom>
        </p:spPr>
        <p:txBody>
          <a:bodyPr lIns="0" tIns="0" rIns="0" bIns="0" rtlCol="0" anchor="t">
            <a:spAutoFit/>
          </a:bodyPr>
          <a:lstStyle/>
          <a:p>
            <a:pPr algn="l">
              <a:lnSpc>
                <a:spcPts val="2249"/>
              </a:lnSpc>
            </a:pPr>
            <a:r>
              <a:rPr lang="en-US" sz="1812" b="1">
                <a:solidFill>
                  <a:srgbClr val="405449"/>
                </a:solidFill>
                <a:latin typeface="Fraunces Bold"/>
                <a:ea typeface="Fraunces Bold"/>
                <a:cs typeface="Fraunces Bold"/>
                <a:sym typeface="Fraunces Bold"/>
              </a:rPr>
              <a:t>Depository Settlement</a:t>
            </a:r>
          </a:p>
        </p:txBody>
      </p:sp>
      <p:sp>
        <p:nvSpPr>
          <p:cNvPr id="22" name="TextBox 22"/>
          <p:cNvSpPr txBox="1"/>
          <p:nvPr/>
        </p:nvSpPr>
        <p:spPr>
          <a:xfrm>
            <a:off x="4370784" y="6881070"/>
            <a:ext cx="10663685" cy="364779"/>
          </a:xfrm>
          <a:prstGeom prst="rect">
            <a:avLst/>
          </a:prstGeom>
        </p:spPr>
        <p:txBody>
          <a:bodyPr lIns="0" tIns="0" rIns="0" bIns="0" rtlCol="0" anchor="t">
            <a:spAutoFit/>
          </a:bodyPr>
          <a:lstStyle/>
          <a:p>
            <a:pPr algn="l">
              <a:lnSpc>
                <a:spcPts val="2312"/>
              </a:lnSpc>
            </a:pPr>
            <a:r>
              <a:rPr lang="en-US" sz="1437">
                <a:solidFill>
                  <a:srgbClr val="405449"/>
                </a:solidFill>
                <a:latin typeface="Arimo"/>
                <a:ea typeface="Arimo"/>
                <a:cs typeface="Arimo"/>
                <a:sym typeface="Arimo"/>
              </a:rPr>
              <a:t>Securities held electronically in demat account. </a:t>
            </a:r>
            <a:r>
              <a:rPr lang="en-US" sz="1437" b="1">
                <a:solidFill>
                  <a:srgbClr val="405449"/>
                </a:solidFill>
                <a:latin typeface="Arimo Bold"/>
                <a:ea typeface="Arimo Bold"/>
                <a:cs typeface="Arimo Bold"/>
                <a:sym typeface="Arimo Bold"/>
              </a:rPr>
              <a:t>Fee: ₹0.01 (depository)</a:t>
            </a:r>
          </a:p>
        </p:txBody>
      </p:sp>
      <p:sp>
        <p:nvSpPr>
          <p:cNvPr id="23" name="TextBox 23"/>
          <p:cNvSpPr txBox="1"/>
          <p:nvPr/>
        </p:nvSpPr>
        <p:spPr>
          <a:xfrm>
            <a:off x="3253378" y="7874203"/>
            <a:ext cx="3771748" cy="519408"/>
          </a:xfrm>
          <a:prstGeom prst="rect">
            <a:avLst/>
          </a:prstGeom>
        </p:spPr>
        <p:txBody>
          <a:bodyPr lIns="0" tIns="0" rIns="0" bIns="0" rtlCol="0" anchor="t">
            <a:spAutoFit/>
          </a:bodyPr>
          <a:lstStyle/>
          <a:p>
            <a:pPr algn="ctr">
              <a:lnSpc>
                <a:spcPts val="4812"/>
              </a:lnSpc>
            </a:pPr>
            <a:r>
              <a:rPr lang="en-US" sz="4812" b="1">
                <a:solidFill>
                  <a:srgbClr val="405449"/>
                </a:solidFill>
                <a:latin typeface="Fraunces Bold"/>
                <a:ea typeface="Fraunces Bold"/>
                <a:cs typeface="Fraunces Bold"/>
                <a:sym typeface="Fraunces Bold"/>
              </a:rPr>
              <a:t>₹0.075</a:t>
            </a:r>
          </a:p>
        </p:txBody>
      </p:sp>
      <p:sp>
        <p:nvSpPr>
          <p:cNvPr id="24" name="TextBox 24"/>
          <p:cNvSpPr txBox="1"/>
          <p:nvPr/>
        </p:nvSpPr>
        <p:spPr>
          <a:xfrm>
            <a:off x="3723684" y="8616706"/>
            <a:ext cx="2831154" cy="300485"/>
          </a:xfrm>
          <a:prstGeom prst="rect">
            <a:avLst/>
          </a:prstGeom>
        </p:spPr>
        <p:txBody>
          <a:bodyPr lIns="0" tIns="0" rIns="0" bIns="0" rtlCol="0" anchor="t">
            <a:spAutoFit/>
          </a:bodyPr>
          <a:lstStyle/>
          <a:p>
            <a:pPr algn="ctr">
              <a:lnSpc>
                <a:spcPts val="2249"/>
              </a:lnSpc>
            </a:pPr>
            <a:r>
              <a:rPr lang="en-US" sz="1812" b="1">
                <a:solidFill>
                  <a:srgbClr val="405449"/>
                </a:solidFill>
                <a:latin typeface="Fraunces Bold"/>
                <a:ea typeface="Fraunces Bold"/>
                <a:cs typeface="Fraunces Bold"/>
                <a:sym typeface="Fraunces Bold"/>
              </a:rPr>
              <a:t>Total Intermediary Fees</a:t>
            </a:r>
          </a:p>
        </p:txBody>
      </p:sp>
      <p:sp>
        <p:nvSpPr>
          <p:cNvPr id="25" name="TextBox 25"/>
          <p:cNvSpPr txBox="1"/>
          <p:nvPr/>
        </p:nvSpPr>
        <p:spPr>
          <a:xfrm>
            <a:off x="3253378" y="8962130"/>
            <a:ext cx="3771748" cy="662883"/>
          </a:xfrm>
          <a:prstGeom prst="rect">
            <a:avLst/>
          </a:prstGeom>
        </p:spPr>
        <p:txBody>
          <a:bodyPr lIns="0" tIns="0" rIns="0" bIns="0" rtlCol="0" anchor="t">
            <a:spAutoFit/>
          </a:bodyPr>
          <a:lstStyle/>
          <a:p>
            <a:pPr algn="ctr">
              <a:lnSpc>
                <a:spcPts val="2312"/>
              </a:lnSpc>
            </a:pPr>
            <a:r>
              <a:rPr lang="en-US" sz="1437">
                <a:solidFill>
                  <a:srgbClr val="405449"/>
                </a:solidFill>
                <a:latin typeface="Arimo"/>
                <a:ea typeface="Arimo"/>
                <a:cs typeface="Arimo"/>
                <a:sym typeface="Arimo"/>
              </a:rPr>
              <a:t>Just 0.075% of transaction—dramatically lower than historical costs</a:t>
            </a:r>
          </a:p>
        </p:txBody>
      </p:sp>
      <p:sp>
        <p:nvSpPr>
          <p:cNvPr id="26" name="TextBox 26"/>
          <p:cNvSpPr txBox="1"/>
          <p:nvPr/>
        </p:nvSpPr>
        <p:spPr>
          <a:xfrm>
            <a:off x="7257898" y="7874203"/>
            <a:ext cx="3771900" cy="519408"/>
          </a:xfrm>
          <a:prstGeom prst="rect">
            <a:avLst/>
          </a:prstGeom>
        </p:spPr>
        <p:txBody>
          <a:bodyPr lIns="0" tIns="0" rIns="0" bIns="0" rtlCol="0" anchor="t">
            <a:spAutoFit/>
          </a:bodyPr>
          <a:lstStyle/>
          <a:p>
            <a:pPr algn="ctr">
              <a:lnSpc>
                <a:spcPts val="4812"/>
              </a:lnSpc>
            </a:pPr>
            <a:r>
              <a:rPr lang="en-US" sz="4812" b="1">
                <a:solidFill>
                  <a:srgbClr val="405449"/>
                </a:solidFill>
                <a:latin typeface="Fraunces Bold"/>
                <a:ea typeface="Fraunces Bold"/>
                <a:cs typeface="Fraunces Bold"/>
                <a:sym typeface="Fraunces Bold"/>
              </a:rPr>
              <a:t>98%</a:t>
            </a:r>
          </a:p>
        </p:txBody>
      </p:sp>
      <p:sp>
        <p:nvSpPr>
          <p:cNvPr id="27" name="TextBox 27"/>
          <p:cNvSpPr txBox="1"/>
          <p:nvPr/>
        </p:nvSpPr>
        <p:spPr>
          <a:xfrm>
            <a:off x="7979721" y="8616706"/>
            <a:ext cx="2328272" cy="300485"/>
          </a:xfrm>
          <a:prstGeom prst="rect">
            <a:avLst/>
          </a:prstGeom>
        </p:spPr>
        <p:txBody>
          <a:bodyPr lIns="0" tIns="0" rIns="0" bIns="0" rtlCol="0" anchor="t">
            <a:spAutoFit/>
          </a:bodyPr>
          <a:lstStyle/>
          <a:p>
            <a:pPr algn="ctr">
              <a:lnSpc>
                <a:spcPts val="2249"/>
              </a:lnSpc>
            </a:pPr>
            <a:r>
              <a:rPr lang="en-US" sz="1812" b="1">
                <a:solidFill>
                  <a:srgbClr val="405449"/>
                </a:solidFill>
                <a:latin typeface="Fraunces Bold"/>
                <a:ea typeface="Fraunces Bold"/>
                <a:cs typeface="Fraunces Bold"/>
                <a:sym typeface="Fraunces Bold"/>
              </a:rPr>
              <a:t>Cost Reduction</a:t>
            </a:r>
          </a:p>
        </p:txBody>
      </p:sp>
      <p:sp>
        <p:nvSpPr>
          <p:cNvPr id="28" name="TextBox 28"/>
          <p:cNvSpPr txBox="1"/>
          <p:nvPr/>
        </p:nvSpPr>
        <p:spPr>
          <a:xfrm>
            <a:off x="7257898" y="8962130"/>
            <a:ext cx="3771900" cy="662883"/>
          </a:xfrm>
          <a:prstGeom prst="rect">
            <a:avLst/>
          </a:prstGeom>
        </p:spPr>
        <p:txBody>
          <a:bodyPr lIns="0" tIns="0" rIns="0" bIns="0" rtlCol="0" anchor="t">
            <a:spAutoFit/>
          </a:bodyPr>
          <a:lstStyle/>
          <a:p>
            <a:pPr algn="ctr">
              <a:lnSpc>
                <a:spcPts val="2312"/>
              </a:lnSpc>
            </a:pPr>
            <a:r>
              <a:rPr lang="en-US" sz="1437">
                <a:solidFill>
                  <a:srgbClr val="405449"/>
                </a:solidFill>
                <a:latin typeface="Arimo"/>
                <a:ea typeface="Arimo"/>
                <a:cs typeface="Arimo"/>
                <a:sym typeface="Arimo"/>
              </a:rPr>
              <a:t>Technology has reduced fees by 98% since the 1990s</a:t>
            </a:r>
          </a:p>
        </p:txBody>
      </p:sp>
      <p:sp>
        <p:nvSpPr>
          <p:cNvPr id="29" name="TextBox 29"/>
          <p:cNvSpPr txBox="1"/>
          <p:nvPr/>
        </p:nvSpPr>
        <p:spPr>
          <a:xfrm>
            <a:off x="11262570" y="7874203"/>
            <a:ext cx="3771748" cy="519408"/>
          </a:xfrm>
          <a:prstGeom prst="rect">
            <a:avLst/>
          </a:prstGeom>
        </p:spPr>
        <p:txBody>
          <a:bodyPr lIns="0" tIns="0" rIns="0" bIns="0" rtlCol="0" anchor="t">
            <a:spAutoFit/>
          </a:bodyPr>
          <a:lstStyle/>
          <a:p>
            <a:pPr algn="ctr">
              <a:lnSpc>
                <a:spcPts val="4812"/>
              </a:lnSpc>
            </a:pPr>
            <a:r>
              <a:rPr lang="en-US" sz="4812" b="1">
                <a:solidFill>
                  <a:srgbClr val="405449"/>
                </a:solidFill>
                <a:latin typeface="Fraunces Bold"/>
                <a:ea typeface="Fraunces Bold"/>
                <a:cs typeface="Fraunces Bold"/>
                <a:sym typeface="Fraunces Bold"/>
              </a:rPr>
              <a:t>₹99.93</a:t>
            </a:r>
          </a:p>
        </p:txBody>
      </p:sp>
      <p:sp>
        <p:nvSpPr>
          <p:cNvPr id="30" name="TextBox 30"/>
          <p:cNvSpPr txBox="1"/>
          <p:nvPr/>
        </p:nvSpPr>
        <p:spPr>
          <a:xfrm>
            <a:off x="11984241" y="8616706"/>
            <a:ext cx="2328272" cy="300485"/>
          </a:xfrm>
          <a:prstGeom prst="rect">
            <a:avLst/>
          </a:prstGeom>
        </p:spPr>
        <p:txBody>
          <a:bodyPr lIns="0" tIns="0" rIns="0" bIns="0" rtlCol="0" anchor="t">
            <a:spAutoFit/>
          </a:bodyPr>
          <a:lstStyle/>
          <a:p>
            <a:pPr algn="ctr">
              <a:lnSpc>
                <a:spcPts val="2249"/>
              </a:lnSpc>
            </a:pPr>
            <a:r>
              <a:rPr lang="en-US" sz="1812" b="1">
                <a:solidFill>
                  <a:srgbClr val="405449"/>
                </a:solidFill>
                <a:latin typeface="Fraunces Bold"/>
                <a:ea typeface="Fraunces Bold"/>
                <a:cs typeface="Fraunces Bold"/>
                <a:sym typeface="Fraunces Bold"/>
              </a:rPr>
              <a:t>Net Investment</a:t>
            </a:r>
          </a:p>
        </p:txBody>
      </p:sp>
      <p:sp>
        <p:nvSpPr>
          <p:cNvPr id="31" name="TextBox 31"/>
          <p:cNvSpPr txBox="1"/>
          <p:nvPr/>
        </p:nvSpPr>
        <p:spPr>
          <a:xfrm>
            <a:off x="11262570" y="8962130"/>
            <a:ext cx="3771748" cy="662883"/>
          </a:xfrm>
          <a:prstGeom prst="rect">
            <a:avLst/>
          </a:prstGeom>
        </p:spPr>
        <p:txBody>
          <a:bodyPr lIns="0" tIns="0" rIns="0" bIns="0" rtlCol="0" anchor="t">
            <a:spAutoFit/>
          </a:bodyPr>
          <a:lstStyle/>
          <a:p>
            <a:pPr algn="ctr">
              <a:lnSpc>
                <a:spcPts val="2312"/>
              </a:lnSpc>
            </a:pPr>
            <a:r>
              <a:rPr lang="en-US" sz="1437">
                <a:solidFill>
                  <a:srgbClr val="405449"/>
                </a:solidFill>
                <a:latin typeface="Arimo"/>
                <a:ea typeface="Arimo"/>
                <a:cs typeface="Arimo"/>
                <a:sym typeface="Arimo"/>
              </a:rPr>
              <a:t>Amount actively working in the market for the investor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4622902" y="736702"/>
            <a:ext cx="5473456" cy="446637"/>
          </a:xfrm>
          <a:prstGeom prst="rect">
            <a:avLst/>
          </a:prstGeom>
        </p:spPr>
        <p:txBody>
          <a:bodyPr lIns="0" tIns="0" rIns="0" bIns="0" rtlCol="0" anchor="t">
            <a:spAutoFit/>
          </a:bodyPr>
          <a:lstStyle/>
          <a:p>
            <a:pPr algn="l">
              <a:lnSpc>
                <a:spcPts val="3499"/>
              </a:lnSpc>
            </a:pPr>
            <a:r>
              <a:rPr lang="en-US" sz="2812" b="1">
                <a:solidFill>
                  <a:srgbClr val="3B4540"/>
                </a:solidFill>
                <a:latin typeface="Fraunces Bold"/>
                <a:ea typeface="Fraunces Bold"/>
                <a:cs typeface="Fraunces Bold"/>
                <a:sym typeface="Fraunces Bold"/>
              </a:rPr>
              <a:t>Who Actually Moves Markets?</a:t>
            </a:r>
          </a:p>
        </p:txBody>
      </p:sp>
      <p:sp>
        <p:nvSpPr>
          <p:cNvPr id="7" name="TextBox 7"/>
          <p:cNvSpPr txBox="1"/>
          <p:nvPr/>
        </p:nvSpPr>
        <p:spPr>
          <a:xfrm>
            <a:off x="4622902" y="1230954"/>
            <a:ext cx="4351582" cy="232915"/>
          </a:xfrm>
          <a:prstGeom prst="rect">
            <a:avLst/>
          </a:prstGeom>
        </p:spPr>
        <p:txBody>
          <a:bodyPr lIns="0" tIns="0" rIns="0" bIns="0" rtlCol="0" anchor="t">
            <a:spAutoFit/>
          </a:bodyPr>
          <a:lstStyle/>
          <a:p>
            <a:pPr algn="l">
              <a:lnSpc>
                <a:spcPts val="1750"/>
              </a:lnSpc>
            </a:pPr>
            <a:r>
              <a:rPr lang="en-US" sz="1375" b="1">
                <a:solidFill>
                  <a:srgbClr val="3B4540"/>
                </a:solidFill>
                <a:latin typeface="Fraunces Bold"/>
                <a:ea typeface="Fraunces Bold"/>
                <a:cs typeface="Fraunces Bold"/>
                <a:sym typeface="Fraunces Bold"/>
              </a:rPr>
              <a:t>Institutional Investors: The Real Market Movers</a:t>
            </a:r>
          </a:p>
        </p:txBody>
      </p:sp>
      <p:sp>
        <p:nvSpPr>
          <p:cNvPr id="8" name="TextBox 8"/>
          <p:cNvSpPr txBox="1"/>
          <p:nvPr/>
        </p:nvSpPr>
        <p:spPr>
          <a:xfrm>
            <a:off x="4622902" y="1821066"/>
            <a:ext cx="2144316" cy="268043"/>
          </a:xfrm>
          <a:prstGeom prst="rect">
            <a:avLst/>
          </a:prstGeom>
        </p:spPr>
        <p:txBody>
          <a:bodyPr lIns="0" tIns="0" rIns="0" bIns="0" rtlCol="0" anchor="t">
            <a:spAutoFit/>
          </a:bodyPr>
          <a:lstStyle/>
          <a:p>
            <a:pPr algn="l">
              <a:lnSpc>
                <a:spcPts val="2062"/>
              </a:lnSpc>
            </a:pPr>
            <a:r>
              <a:rPr lang="en-US" sz="1687" b="1">
                <a:solidFill>
                  <a:srgbClr val="3B4540"/>
                </a:solidFill>
                <a:latin typeface="Fraunces Bold"/>
                <a:ea typeface="Fraunces Bold"/>
                <a:cs typeface="Fraunces Bold"/>
                <a:sym typeface="Fraunces Bold"/>
              </a:rPr>
              <a:t>Retail Investors</a:t>
            </a:r>
          </a:p>
        </p:txBody>
      </p:sp>
      <p:sp>
        <p:nvSpPr>
          <p:cNvPr id="9" name="TextBox 9"/>
          <p:cNvSpPr txBox="1"/>
          <p:nvPr/>
        </p:nvSpPr>
        <p:spPr>
          <a:xfrm>
            <a:off x="4622902" y="2184349"/>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Number:</a:t>
            </a:r>
            <a:r>
              <a:rPr lang="en-US" sz="1124">
                <a:solidFill>
                  <a:srgbClr val="405449"/>
                </a:solidFill>
                <a:latin typeface="Arimo"/>
                <a:ea typeface="Arimo"/>
                <a:cs typeface="Arimo"/>
                <a:sym typeface="Arimo"/>
              </a:rPr>
              <a:t> 15 million individual investors in India</a:t>
            </a:r>
          </a:p>
        </p:txBody>
      </p:sp>
      <p:sp>
        <p:nvSpPr>
          <p:cNvPr id="10" name="TextBox 10"/>
          <p:cNvSpPr txBox="1"/>
          <p:nvPr/>
        </p:nvSpPr>
        <p:spPr>
          <a:xfrm>
            <a:off x="4622902" y="2463108"/>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Average portfolio:</a:t>
            </a:r>
            <a:r>
              <a:rPr lang="en-US" sz="1124">
                <a:solidFill>
                  <a:srgbClr val="405449"/>
                </a:solidFill>
                <a:latin typeface="Arimo"/>
                <a:ea typeface="Arimo"/>
                <a:cs typeface="Arimo"/>
                <a:sym typeface="Arimo"/>
              </a:rPr>
              <a:t> ₹5-50 Lakh per investor</a:t>
            </a:r>
          </a:p>
        </p:txBody>
      </p:sp>
      <p:sp>
        <p:nvSpPr>
          <p:cNvPr id="11" name="TextBox 11"/>
          <p:cNvSpPr txBox="1"/>
          <p:nvPr/>
        </p:nvSpPr>
        <p:spPr>
          <a:xfrm>
            <a:off x="4622902" y="2741857"/>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Market impact:</a:t>
            </a:r>
            <a:r>
              <a:rPr lang="en-US" sz="1124">
                <a:solidFill>
                  <a:srgbClr val="405449"/>
                </a:solidFill>
                <a:latin typeface="Arimo"/>
                <a:ea typeface="Arimo"/>
                <a:cs typeface="Arimo"/>
                <a:sym typeface="Arimo"/>
              </a:rPr>
              <a:t> Low individual influence</a:t>
            </a:r>
          </a:p>
        </p:txBody>
      </p:sp>
      <p:sp>
        <p:nvSpPr>
          <p:cNvPr id="12" name="TextBox 12"/>
          <p:cNvSpPr txBox="1"/>
          <p:nvPr/>
        </p:nvSpPr>
        <p:spPr>
          <a:xfrm>
            <a:off x="4622902" y="3020616"/>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Trading pattern:</a:t>
            </a:r>
            <a:r>
              <a:rPr lang="en-US" sz="1124">
                <a:solidFill>
                  <a:srgbClr val="405449"/>
                </a:solidFill>
                <a:latin typeface="Arimo"/>
                <a:ea typeface="Arimo"/>
                <a:cs typeface="Arimo"/>
                <a:sym typeface="Arimo"/>
              </a:rPr>
              <a:t> Buy and hold strategy</a:t>
            </a:r>
          </a:p>
        </p:txBody>
      </p:sp>
      <p:sp>
        <p:nvSpPr>
          <p:cNvPr id="13" name="TextBox 13"/>
          <p:cNvSpPr txBox="1"/>
          <p:nvPr/>
        </p:nvSpPr>
        <p:spPr>
          <a:xfrm>
            <a:off x="4622902" y="3299374"/>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Time horizon:</a:t>
            </a:r>
            <a:r>
              <a:rPr lang="en-US" sz="1124">
                <a:solidFill>
                  <a:srgbClr val="405449"/>
                </a:solidFill>
                <a:latin typeface="Arimo"/>
                <a:ea typeface="Arimo"/>
                <a:cs typeface="Arimo"/>
                <a:sym typeface="Arimo"/>
              </a:rPr>
              <a:t> 5-20+ years for wealth building</a:t>
            </a:r>
          </a:p>
        </p:txBody>
      </p:sp>
      <p:sp>
        <p:nvSpPr>
          <p:cNvPr id="14" name="TextBox 14"/>
          <p:cNvSpPr txBox="1"/>
          <p:nvPr/>
        </p:nvSpPr>
        <p:spPr>
          <a:xfrm>
            <a:off x="9327652" y="1821066"/>
            <a:ext cx="2471585" cy="268043"/>
          </a:xfrm>
          <a:prstGeom prst="rect">
            <a:avLst/>
          </a:prstGeom>
        </p:spPr>
        <p:txBody>
          <a:bodyPr lIns="0" tIns="0" rIns="0" bIns="0" rtlCol="0" anchor="t">
            <a:spAutoFit/>
          </a:bodyPr>
          <a:lstStyle/>
          <a:p>
            <a:pPr algn="l">
              <a:lnSpc>
                <a:spcPts val="2062"/>
              </a:lnSpc>
            </a:pPr>
            <a:r>
              <a:rPr lang="en-US" sz="1687" b="1">
                <a:solidFill>
                  <a:srgbClr val="3B4540"/>
                </a:solidFill>
                <a:latin typeface="Fraunces Bold"/>
                <a:ea typeface="Fraunces Bold"/>
                <a:cs typeface="Fraunces Bold"/>
                <a:sym typeface="Fraunces Bold"/>
              </a:rPr>
              <a:t>Institutional Investors</a:t>
            </a:r>
          </a:p>
        </p:txBody>
      </p:sp>
      <p:sp>
        <p:nvSpPr>
          <p:cNvPr id="15" name="TextBox 15"/>
          <p:cNvSpPr txBox="1"/>
          <p:nvPr/>
        </p:nvSpPr>
        <p:spPr>
          <a:xfrm>
            <a:off x="9327652" y="2184349"/>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Entities:</a:t>
            </a:r>
            <a:r>
              <a:rPr lang="en-US" sz="1124">
                <a:solidFill>
                  <a:srgbClr val="405449"/>
                </a:solidFill>
                <a:latin typeface="Arimo"/>
                <a:ea typeface="Arimo"/>
                <a:cs typeface="Arimo"/>
                <a:sym typeface="Arimo"/>
              </a:rPr>
              <a:t> 2,000+ mutual funds, insurance, pension funds</a:t>
            </a:r>
          </a:p>
        </p:txBody>
      </p:sp>
      <p:sp>
        <p:nvSpPr>
          <p:cNvPr id="16" name="TextBox 16"/>
          <p:cNvSpPr txBox="1"/>
          <p:nvPr/>
        </p:nvSpPr>
        <p:spPr>
          <a:xfrm>
            <a:off x="9327652" y="2463108"/>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Combined AUM:</a:t>
            </a:r>
            <a:r>
              <a:rPr lang="en-US" sz="1124">
                <a:solidFill>
                  <a:srgbClr val="405449"/>
                </a:solidFill>
                <a:latin typeface="Arimo"/>
                <a:ea typeface="Arimo"/>
                <a:cs typeface="Arimo"/>
                <a:sym typeface="Arimo"/>
              </a:rPr>
              <a:t> ₹45+ Lakh Crore under management</a:t>
            </a:r>
          </a:p>
        </p:txBody>
      </p:sp>
      <p:sp>
        <p:nvSpPr>
          <p:cNvPr id="17" name="TextBox 17"/>
          <p:cNvSpPr txBox="1"/>
          <p:nvPr/>
        </p:nvSpPr>
        <p:spPr>
          <a:xfrm>
            <a:off x="9327652" y="2741857"/>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Market impact:</a:t>
            </a:r>
            <a:r>
              <a:rPr lang="en-US" sz="1124">
                <a:solidFill>
                  <a:srgbClr val="405449"/>
                </a:solidFill>
                <a:latin typeface="Arimo"/>
                <a:ea typeface="Arimo"/>
                <a:cs typeface="Arimo"/>
                <a:sym typeface="Arimo"/>
              </a:rPr>
              <a:t> High—drives price movements</a:t>
            </a:r>
          </a:p>
        </p:txBody>
      </p:sp>
      <p:sp>
        <p:nvSpPr>
          <p:cNvPr id="18" name="TextBox 18"/>
          <p:cNvSpPr txBox="1"/>
          <p:nvPr/>
        </p:nvSpPr>
        <p:spPr>
          <a:xfrm>
            <a:off x="9327652" y="3020616"/>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Trading pattern:</a:t>
            </a:r>
            <a:r>
              <a:rPr lang="en-US" sz="1124">
                <a:solidFill>
                  <a:srgbClr val="405449"/>
                </a:solidFill>
                <a:latin typeface="Arimo"/>
                <a:ea typeface="Arimo"/>
                <a:cs typeface="Arimo"/>
                <a:sym typeface="Arimo"/>
              </a:rPr>
              <a:t> Active daily/weekly allocation</a:t>
            </a:r>
          </a:p>
        </p:txBody>
      </p:sp>
      <p:sp>
        <p:nvSpPr>
          <p:cNvPr id="19" name="TextBox 19"/>
          <p:cNvSpPr txBox="1"/>
          <p:nvPr/>
        </p:nvSpPr>
        <p:spPr>
          <a:xfrm>
            <a:off x="9327652" y="3299374"/>
            <a:ext cx="4346677" cy="276377"/>
          </a:xfrm>
          <a:prstGeom prst="rect">
            <a:avLst/>
          </a:prstGeom>
        </p:spPr>
        <p:txBody>
          <a:bodyPr lIns="0" tIns="0" rIns="0" bIns="0" rtlCol="0" anchor="t">
            <a:spAutoFit/>
          </a:bodyPr>
          <a:lstStyle/>
          <a:p>
            <a:pPr marL="169664" lvl="1" indent="-84832" algn="l">
              <a:lnSpc>
                <a:spcPts val="1749"/>
              </a:lnSpc>
              <a:buFont typeface="Arial"/>
              <a:buChar char="•"/>
            </a:pPr>
            <a:r>
              <a:rPr lang="en-US" sz="1124" b="1">
                <a:solidFill>
                  <a:srgbClr val="405449"/>
                </a:solidFill>
                <a:latin typeface="Arimo Bold"/>
                <a:ea typeface="Arimo Bold"/>
                <a:cs typeface="Arimo Bold"/>
                <a:sym typeface="Arimo Bold"/>
              </a:rPr>
              <a:t>Time horizon:</a:t>
            </a:r>
            <a:r>
              <a:rPr lang="en-US" sz="1124">
                <a:solidFill>
                  <a:srgbClr val="405449"/>
                </a:solidFill>
                <a:latin typeface="Arimo"/>
                <a:ea typeface="Arimo"/>
                <a:cs typeface="Arimo"/>
                <a:sym typeface="Arimo"/>
              </a:rPr>
              <a:t> 3-7 years with tactical adjustments</a:t>
            </a:r>
          </a:p>
        </p:txBody>
      </p:sp>
      <p:sp>
        <p:nvSpPr>
          <p:cNvPr id="20" name="TextBox 20"/>
          <p:cNvSpPr txBox="1"/>
          <p:nvPr/>
        </p:nvSpPr>
        <p:spPr>
          <a:xfrm>
            <a:off x="5959373" y="4772768"/>
            <a:ext cx="1758258" cy="300190"/>
          </a:xfrm>
          <a:prstGeom prst="rect">
            <a:avLst/>
          </a:prstGeom>
        </p:spPr>
        <p:txBody>
          <a:bodyPr lIns="0" tIns="0" rIns="0" bIns="0" rtlCol="0" anchor="t">
            <a:spAutoFit/>
          </a:bodyPr>
          <a:lstStyle/>
          <a:p>
            <a:pPr algn="ctr">
              <a:lnSpc>
                <a:spcPts val="2812"/>
              </a:lnSpc>
            </a:pPr>
            <a:r>
              <a:rPr lang="en-US" sz="2812" b="1">
                <a:solidFill>
                  <a:srgbClr val="405449"/>
                </a:solidFill>
                <a:latin typeface="Fraunces Bold"/>
                <a:ea typeface="Fraunces Bold"/>
                <a:cs typeface="Fraunces Bold"/>
                <a:sym typeface="Fraunces Bold"/>
              </a:rPr>
              <a:t>70%</a:t>
            </a:r>
          </a:p>
        </p:txBody>
      </p:sp>
      <p:sp>
        <p:nvSpPr>
          <p:cNvPr id="21" name="Freeform 21" descr="preencoded.png"/>
          <p:cNvSpPr/>
          <p:nvPr/>
        </p:nvSpPr>
        <p:spPr>
          <a:xfrm>
            <a:off x="5766492" y="3822202"/>
            <a:ext cx="2144316" cy="2144316"/>
          </a:xfrm>
          <a:custGeom>
            <a:avLst/>
            <a:gdLst/>
            <a:ahLst/>
            <a:cxnLst/>
            <a:rect l="l" t="t" r="r" b="b"/>
            <a:pathLst>
              <a:path w="2144316" h="2144316">
                <a:moveTo>
                  <a:pt x="0" y="0"/>
                </a:moveTo>
                <a:lnTo>
                  <a:pt x="2144316" y="0"/>
                </a:lnTo>
                <a:lnTo>
                  <a:pt x="2144316" y="2144315"/>
                </a:lnTo>
                <a:lnTo>
                  <a:pt x="0" y="2144315"/>
                </a:lnTo>
                <a:lnTo>
                  <a:pt x="0" y="0"/>
                </a:lnTo>
                <a:close/>
              </a:path>
            </a:pathLst>
          </a:custGeom>
          <a:blipFill>
            <a:blip r:embed="rId3"/>
            <a:stretch>
              <a:fillRect/>
            </a:stretch>
          </a:blipFill>
        </p:spPr>
      </p:sp>
      <p:sp>
        <p:nvSpPr>
          <p:cNvPr id="22" name="TextBox 22"/>
          <p:cNvSpPr txBox="1"/>
          <p:nvPr/>
        </p:nvSpPr>
        <p:spPr>
          <a:xfrm>
            <a:off x="4622902" y="6097486"/>
            <a:ext cx="4431659" cy="276377"/>
          </a:xfrm>
          <a:prstGeom prst="rect">
            <a:avLst/>
          </a:prstGeom>
        </p:spPr>
        <p:txBody>
          <a:bodyPr lIns="0" tIns="0" rIns="0" bIns="0" rtlCol="0" anchor="t">
            <a:spAutoFit/>
          </a:bodyPr>
          <a:lstStyle/>
          <a:p>
            <a:pPr algn="ctr">
              <a:lnSpc>
                <a:spcPts val="1749"/>
              </a:lnSpc>
            </a:pPr>
            <a:r>
              <a:rPr lang="en-US" sz="1124">
                <a:solidFill>
                  <a:srgbClr val="405449"/>
                </a:solidFill>
                <a:latin typeface="Arimo"/>
                <a:ea typeface="Arimo"/>
                <a:cs typeface="Arimo"/>
                <a:sym typeface="Arimo"/>
              </a:rPr>
              <a:t>Market volume controlled by institutional investors</a:t>
            </a:r>
          </a:p>
        </p:txBody>
      </p:sp>
      <p:sp>
        <p:nvSpPr>
          <p:cNvPr id="23" name="TextBox 23"/>
          <p:cNvSpPr txBox="1"/>
          <p:nvPr/>
        </p:nvSpPr>
        <p:spPr>
          <a:xfrm>
            <a:off x="10569778" y="4772768"/>
            <a:ext cx="1758258" cy="300190"/>
          </a:xfrm>
          <a:prstGeom prst="rect">
            <a:avLst/>
          </a:prstGeom>
        </p:spPr>
        <p:txBody>
          <a:bodyPr lIns="0" tIns="0" rIns="0" bIns="0" rtlCol="0" anchor="t">
            <a:spAutoFit/>
          </a:bodyPr>
          <a:lstStyle/>
          <a:p>
            <a:pPr algn="ctr">
              <a:lnSpc>
                <a:spcPts val="2812"/>
              </a:lnSpc>
            </a:pPr>
            <a:r>
              <a:rPr lang="en-US" sz="2812" b="1">
                <a:solidFill>
                  <a:srgbClr val="405449"/>
                </a:solidFill>
                <a:latin typeface="Fraunces Bold"/>
                <a:ea typeface="Fraunces Bold"/>
                <a:cs typeface="Fraunces Bold"/>
                <a:sym typeface="Fraunces Bold"/>
              </a:rPr>
              <a:t>30%</a:t>
            </a:r>
          </a:p>
        </p:txBody>
      </p:sp>
      <p:sp>
        <p:nvSpPr>
          <p:cNvPr id="24" name="Freeform 24" descr="preencoded.png"/>
          <p:cNvSpPr/>
          <p:nvPr/>
        </p:nvSpPr>
        <p:spPr>
          <a:xfrm>
            <a:off x="10376897" y="3822202"/>
            <a:ext cx="2144316" cy="2144316"/>
          </a:xfrm>
          <a:custGeom>
            <a:avLst/>
            <a:gdLst/>
            <a:ahLst/>
            <a:cxnLst/>
            <a:rect l="l" t="t" r="r" b="b"/>
            <a:pathLst>
              <a:path w="2144316" h="2144316">
                <a:moveTo>
                  <a:pt x="0" y="0"/>
                </a:moveTo>
                <a:lnTo>
                  <a:pt x="2144316" y="0"/>
                </a:lnTo>
                <a:lnTo>
                  <a:pt x="2144316" y="2144315"/>
                </a:lnTo>
                <a:lnTo>
                  <a:pt x="0" y="2144315"/>
                </a:lnTo>
                <a:lnTo>
                  <a:pt x="0" y="0"/>
                </a:lnTo>
                <a:close/>
              </a:path>
            </a:pathLst>
          </a:custGeom>
          <a:blipFill>
            <a:blip r:embed="rId4"/>
            <a:stretch>
              <a:fillRect/>
            </a:stretch>
          </a:blipFill>
        </p:spPr>
      </p:sp>
      <p:sp>
        <p:nvSpPr>
          <p:cNvPr id="25" name="TextBox 25"/>
          <p:cNvSpPr txBox="1"/>
          <p:nvPr/>
        </p:nvSpPr>
        <p:spPr>
          <a:xfrm>
            <a:off x="9233144" y="6097486"/>
            <a:ext cx="4431802" cy="276377"/>
          </a:xfrm>
          <a:prstGeom prst="rect">
            <a:avLst/>
          </a:prstGeom>
        </p:spPr>
        <p:txBody>
          <a:bodyPr lIns="0" tIns="0" rIns="0" bIns="0" rtlCol="0" anchor="t">
            <a:spAutoFit/>
          </a:bodyPr>
          <a:lstStyle/>
          <a:p>
            <a:pPr algn="ctr">
              <a:lnSpc>
                <a:spcPts val="1749"/>
              </a:lnSpc>
            </a:pPr>
            <a:r>
              <a:rPr lang="en-US" sz="1124">
                <a:solidFill>
                  <a:srgbClr val="405449"/>
                </a:solidFill>
                <a:latin typeface="Arimo"/>
                <a:ea typeface="Arimo"/>
                <a:cs typeface="Arimo"/>
                <a:sym typeface="Arimo"/>
              </a:rPr>
              <a:t>Market volume from retail investor trading</a:t>
            </a:r>
          </a:p>
        </p:txBody>
      </p:sp>
      <p:grpSp>
        <p:nvGrpSpPr>
          <p:cNvPr id="26" name="Group 26"/>
          <p:cNvGrpSpPr/>
          <p:nvPr/>
        </p:nvGrpSpPr>
        <p:grpSpPr>
          <a:xfrm>
            <a:off x="4622902" y="6534598"/>
            <a:ext cx="4449518" cy="1052360"/>
            <a:chOff x="0" y="0"/>
            <a:chExt cx="5932691" cy="1403147"/>
          </a:xfrm>
        </p:grpSpPr>
        <p:sp>
          <p:nvSpPr>
            <p:cNvPr id="27" name="Freeform 27"/>
            <p:cNvSpPr/>
            <p:nvPr/>
          </p:nvSpPr>
          <p:spPr>
            <a:xfrm>
              <a:off x="0" y="0"/>
              <a:ext cx="5932678" cy="1403223"/>
            </a:xfrm>
            <a:custGeom>
              <a:avLst/>
              <a:gdLst/>
              <a:ahLst/>
              <a:cxnLst/>
              <a:rect l="l" t="t" r="r" b="b"/>
              <a:pathLst>
                <a:path w="5932678" h="1403223">
                  <a:moveTo>
                    <a:pt x="0" y="171577"/>
                  </a:moveTo>
                  <a:cubicBezTo>
                    <a:pt x="0" y="76835"/>
                    <a:pt x="76835" y="0"/>
                    <a:pt x="171577" y="0"/>
                  </a:cubicBezTo>
                  <a:lnTo>
                    <a:pt x="5761101" y="0"/>
                  </a:lnTo>
                  <a:cubicBezTo>
                    <a:pt x="5855843" y="0"/>
                    <a:pt x="5932678" y="76835"/>
                    <a:pt x="5932678" y="171577"/>
                  </a:cubicBezTo>
                  <a:lnTo>
                    <a:pt x="5932678" y="1231646"/>
                  </a:lnTo>
                  <a:cubicBezTo>
                    <a:pt x="5932678" y="1326388"/>
                    <a:pt x="5855843" y="1403223"/>
                    <a:pt x="5761101" y="1403223"/>
                  </a:cubicBezTo>
                  <a:lnTo>
                    <a:pt x="171577" y="1403223"/>
                  </a:lnTo>
                  <a:cubicBezTo>
                    <a:pt x="76835" y="1403096"/>
                    <a:pt x="0" y="1326388"/>
                    <a:pt x="0" y="1231646"/>
                  </a:cubicBezTo>
                  <a:close/>
                </a:path>
              </a:pathLst>
            </a:custGeom>
            <a:solidFill>
              <a:srgbClr val="E8F3E8"/>
            </a:solidFill>
            <a:ln w="12700">
              <a:solidFill>
                <a:srgbClr val="000000"/>
              </a:solidFill>
            </a:ln>
          </p:spPr>
        </p:sp>
      </p:grpSp>
      <p:sp>
        <p:nvSpPr>
          <p:cNvPr id="28" name="TextBox 28"/>
          <p:cNvSpPr txBox="1"/>
          <p:nvPr/>
        </p:nvSpPr>
        <p:spPr>
          <a:xfrm>
            <a:off x="4765777" y="6667948"/>
            <a:ext cx="1786976" cy="232915"/>
          </a:xfrm>
          <a:prstGeom prst="rect">
            <a:avLst/>
          </a:prstGeom>
        </p:spPr>
        <p:txBody>
          <a:bodyPr lIns="0" tIns="0" rIns="0" bIns="0" rtlCol="0" anchor="t">
            <a:spAutoFit/>
          </a:bodyPr>
          <a:lstStyle/>
          <a:p>
            <a:pPr algn="l">
              <a:lnSpc>
                <a:spcPts val="1750"/>
              </a:lnSpc>
            </a:pPr>
            <a:r>
              <a:rPr lang="en-US" sz="1375" b="1">
                <a:solidFill>
                  <a:srgbClr val="405449"/>
                </a:solidFill>
                <a:latin typeface="Fraunces Bold"/>
                <a:ea typeface="Fraunces Bold"/>
                <a:cs typeface="Fraunces Bold"/>
                <a:sym typeface="Fraunces Bold"/>
              </a:rPr>
              <a:t>Mutual Funds</a:t>
            </a:r>
          </a:p>
        </p:txBody>
      </p:sp>
      <p:sp>
        <p:nvSpPr>
          <p:cNvPr id="29" name="TextBox 29"/>
          <p:cNvSpPr txBox="1"/>
          <p:nvPr/>
        </p:nvSpPr>
        <p:spPr>
          <a:xfrm>
            <a:off x="4765777" y="6938963"/>
            <a:ext cx="4163768" cy="276377"/>
          </a:xfrm>
          <a:prstGeom prst="rect">
            <a:avLst/>
          </a:prstGeom>
        </p:spPr>
        <p:txBody>
          <a:bodyPr lIns="0" tIns="0" rIns="0" bIns="0" rtlCol="0" anchor="t">
            <a:spAutoFit/>
          </a:bodyPr>
          <a:lstStyle/>
          <a:p>
            <a:pPr algn="l">
              <a:lnSpc>
                <a:spcPts val="1749"/>
              </a:lnSpc>
            </a:pPr>
            <a:r>
              <a:rPr lang="en-US" sz="1124" b="1">
                <a:solidFill>
                  <a:srgbClr val="405449"/>
                </a:solidFill>
                <a:latin typeface="Arimo Bold"/>
                <a:ea typeface="Arimo Bold"/>
                <a:cs typeface="Arimo Bold"/>
                <a:sym typeface="Arimo Bold"/>
              </a:rPr>
              <a:t>AUM:</a:t>
            </a:r>
            <a:r>
              <a:rPr lang="en-US" sz="1124">
                <a:solidFill>
                  <a:srgbClr val="405449"/>
                </a:solidFill>
                <a:latin typeface="Arimo"/>
                <a:ea typeface="Arimo"/>
                <a:cs typeface="Arimo"/>
                <a:sym typeface="Arimo"/>
              </a:rPr>
              <a:t> ₹45 Lakh Cr | </a:t>
            </a:r>
            <a:r>
              <a:rPr lang="en-US" sz="1124" b="1">
                <a:solidFill>
                  <a:srgbClr val="405449"/>
                </a:solidFill>
                <a:latin typeface="Arimo Bold"/>
                <a:ea typeface="Arimo Bold"/>
                <a:cs typeface="Arimo Bold"/>
                <a:sym typeface="Arimo Bold"/>
              </a:rPr>
              <a:t>Returns:</a:t>
            </a:r>
            <a:r>
              <a:rPr lang="en-US" sz="1124">
                <a:solidFill>
                  <a:srgbClr val="405449"/>
                </a:solidFill>
                <a:latin typeface="Arimo"/>
                <a:ea typeface="Arimo"/>
                <a:cs typeface="Arimo"/>
                <a:sym typeface="Arimo"/>
              </a:rPr>
              <a:t> 12% avg | </a:t>
            </a:r>
            <a:r>
              <a:rPr lang="en-US" sz="1124" b="1">
                <a:solidFill>
                  <a:srgbClr val="405449"/>
                </a:solidFill>
                <a:latin typeface="Arimo Bold"/>
                <a:ea typeface="Arimo Bold"/>
                <a:cs typeface="Arimo Bold"/>
                <a:sym typeface="Arimo Bold"/>
              </a:rPr>
              <a:t>Fee:</a:t>
            </a:r>
            <a:r>
              <a:rPr lang="en-US" sz="1124">
                <a:solidFill>
                  <a:srgbClr val="405449"/>
                </a:solidFill>
                <a:latin typeface="Arimo"/>
                <a:ea typeface="Arimo"/>
                <a:cs typeface="Arimo"/>
                <a:sym typeface="Arimo"/>
              </a:rPr>
              <a:t> 1% annually</a:t>
            </a:r>
          </a:p>
        </p:txBody>
      </p:sp>
      <p:grpSp>
        <p:nvGrpSpPr>
          <p:cNvPr id="30" name="Group 30"/>
          <p:cNvGrpSpPr/>
          <p:nvPr/>
        </p:nvGrpSpPr>
        <p:grpSpPr>
          <a:xfrm>
            <a:off x="9215285" y="6534598"/>
            <a:ext cx="4449661" cy="1052360"/>
            <a:chOff x="0" y="0"/>
            <a:chExt cx="5932881" cy="1403147"/>
          </a:xfrm>
        </p:grpSpPr>
        <p:sp>
          <p:nvSpPr>
            <p:cNvPr id="31" name="Freeform 31"/>
            <p:cNvSpPr/>
            <p:nvPr/>
          </p:nvSpPr>
          <p:spPr>
            <a:xfrm>
              <a:off x="0" y="0"/>
              <a:ext cx="5932932" cy="1403223"/>
            </a:xfrm>
            <a:custGeom>
              <a:avLst/>
              <a:gdLst/>
              <a:ahLst/>
              <a:cxnLst/>
              <a:rect l="l" t="t" r="r" b="b"/>
              <a:pathLst>
                <a:path w="5932932" h="1403223">
                  <a:moveTo>
                    <a:pt x="0" y="171577"/>
                  </a:moveTo>
                  <a:cubicBezTo>
                    <a:pt x="0" y="76835"/>
                    <a:pt x="76835" y="0"/>
                    <a:pt x="171577" y="0"/>
                  </a:cubicBezTo>
                  <a:lnTo>
                    <a:pt x="5761355" y="0"/>
                  </a:lnTo>
                  <a:cubicBezTo>
                    <a:pt x="5856097" y="0"/>
                    <a:pt x="5932932" y="76835"/>
                    <a:pt x="5932932" y="171577"/>
                  </a:cubicBezTo>
                  <a:lnTo>
                    <a:pt x="5932932" y="1231646"/>
                  </a:lnTo>
                  <a:cubicBezTo>
                    <a:pt x="5932932" y="1326388"/>
                    <a:pt x="5856097" y="1403223"/>
                    <a:pt x="5761355" y="1403223"/>
                  </a:cubicBezTo>
                  <a:lnTo>
                    <a:pt x="171577" y="1403223"/>
                  </a:lnTo>
                  <a:cubicBezTo>
                    <a:pt x="76835" y="1403096"/>
                    <a:pt x="0" y="1326388"/>
                    <a:pt x="0" y="1231646"/>
                  </a:cubicBezTo>
                  <a:close/>
                </a:path>
              </a:pathLst>
            </a:custGeom>
            <a:solidFill>
              <a:srgbClr val="E8F3E8"/>
            </a:solidFill>
            <a:ln w="12700">
              <a:solidFill>
                <a:srgbClr val="000000"/>
              </a:solidFill>
            </a:ln>
          </p:spPr>
        </p:sp>
      </p:grpSp>
      <p:sp>
        <p:nvSpPr>
          <p:cNvPr id="32" name="TextBox 32"/>
          <p:cNvSpPr txBox="1"/>
          <p:nvPr/>
        </p:nvSpPr>
        <p:spPr>
          <a:xfrm>
            <a:off x="9358160" y="6667948"/>
            <a:ext cx="1971380" cy="232915"/>
          </a:xfrm>
          <a:prstGeom prst="rect">
            <a:avLst/>
          </a:prstGeom>
        </p:spPr>
        <p:txBody>
          <a:bodyPr lIns="0" tIns="0" rIns="0" bIns="0" rtlCol="0" anchor="t">
            <a:spAutoFit/>
          </a:bodyPr>
          <a:lstStyle/>
          <a:p>
            <a:pPr algn="l">
              <a:lnSpc>
                <a:spcPts val="1750"/>
              </a:lnSpc>
            </a:pPr>
            <a:r>
              <a:rPr lang="en-US" sz="1375" b="1">
                <a:solidFill>
                  <a:srgbClr val="405449"/>
                </a:solidFill>
                <a:latin typeface="Fraunces Bold"/>
                <a:ea typeface="Fraunces Bold"/>
                <a:cs typeface="Fraunces Bold"/>
                <a:sym typeface="Fraunces Bold"/>
              </a:rPr>
              <a:t>Insurance Companies</a:t>
            </a:r>
          </a:p>
        </p:txBody>
      </p:sp>
      <p:sp>
        <p:nvSpPr>
          <p:cNvPr id="33" name="TextBox 33"/>
          <p:cNvSpPr txBox="1"/>
          <p:nvPr/>
        </p:nvSpPr>
        <p:spPr>
          <a:xfrm>
            <a:off x="9358160" y="6938963"/>
            <a:ext cx="4163911" cy="505120"/>
          </a:xfrm>
          <a:prstGeom prst="rect">
            <a:avLst/>
          </a:prstGeom>
        </p:spPr>
        <p:txBody>
          <a:bodyPr lIns="0" tIns="0" rIns="0" bIns="0" rtlCol="0" anchor="t">
            <a:spAutoFit/>
          </a:bodyPr>
          <a:lstStyle/>
          <a:p>
            <a:pPr algn="l">
              <a:lnSpc>
                <a:spcPts val="1749"/>
              </a:lnSpc>
            </a:pPr>
            <a:r>
              <a:rPr lang="en-US" sz="1124" b="1">
                <a:solidFill>
                  <a:srgbClr val="405449"/>
                </a:solidFill>
                <a:latin typeface="Arimo Bold"/>
                <a:ea typeface="Arimo Bold"/>
                <a:cs typeface="Arimo Bold"/>
                <a:sym typeface="Arimo Bold"/>
              </a:rPr>
              <a:t>Assets:</a:t>
            </a:r>
            <a:r>
              <a:rPr lang="en-US" sz="1124">
                <a:solidFill>
                  <a:srgbClr val="405449"/>
                </a:solidFill>
                <a:latin typeface="Arimo"/>
                <a:ea typeface="Arimo"/>
                <a:cs typeface="Arimo"/>
                <a:sym typeface="Arimo"/>
              </a:rPr>
              <a:t> ₹35 Lakh Cr | Strategy: 50% bonds, 30% stocks for stability</a:t>
            </a:r>
          </a:p>
        </p:txBody>
      </p:sp>
      <p:grpSp>
        <p:nvGrpSpPr>
          <p:cNvPr id="34" name="Group 34"/>
          <p:cNvGrpSpPr/>
          <p:nvPr/>
        </p:nvGrpSpPr>
        <p:grpSpPr>
          <a:xfrm>
            <a:off x="4622902" y="7729833"/>
            <a:ext cx="4449518" cy="823617"/>
            <a:chOff x="0" y="0"/>
            <a:chExt cx="5932691" cy="1098156"/>
          </a:xfrm>
        </p:grpSpPr>
        <p:sp>
          <p:nvSpPr>
            <p:cNvPr id="35" name="Freeform 35"/>
            <p:cNvSpPr/>
            <p:nvPr/>
          </p:nvSpPr>
          <p:spPr>
            <a:xfrm>
              <a:off x="0" y="0"/>
              <a:ext cx="5932678" cy="1098169"/>
            </a:xfrm>
            <a:custGeom>
              <a:avLst/>
              <a:gdLst/>
              <a:ahLst/>
              <a:cxnLst/>
              <a:rect l="l" t="t" r="r" b="b"/>
              <a:pathLst>
                <a:path w="5932678" h="1098169">
                  <a:moveTo>
                    <a:pt x="0" y="171577"/>
                  </a:moveTo>
                  <a:cubicBezTo>
                    <a:pt x="0" y="76835"/>
                    <a:pt x="76835" y="0"/>
                    <a:pt x="171577" y="0"/>
                  </a:cubicBezTo>
                  <a:lnTo>
                    <a:pt x="5761101" y="0"/>
                  </a:lnTo>
                  <a:cubicBezTo>
                    <a:pt x="5855843" y="0"/>
                    <a:pt x="5932678" y="76835"/>
                    <a:pt x="5932678" y="171577"/>
                  </a:cubicBezTo>
                  <a:lnTo>
                    <a:pt x="5932678" y="926592"/>
                  </a:lnTo>
                  <a:cubicBezTo>
                    <a:pt x="5932678" y="1021334"/>
                    <a:pt x="5855843" y="1098169"/>
                    <a:pt x="5761101" y="1098169"/>
                  </a:cubicBezTo>
                  <a:lnTo>
                    <a:pt x="171577" y="1098169"/>
                  </a:lnTo>
                  <a:cubicBezTo>
                    <a:pt x="76835" y="1098169"/>
                    <a:pt x="0" y="1021334"/>
                    <a:pt x="0" y="926592"/>
                  </a:cubicBezTo>
                  <a:close/>
                </a:path>
              </a:pathLst>
            </a:custGeom>
            <a:solidFill>
              <a:srgbClr val="E8F3E8"/>
            </a:solidFill>
            <a:ln w="12700">
              <a:solidFill>
                <a:srgbClr val="000000"/>
              </a:solidFill>
            </a:ln>
          </p:spPr>
        </p:sp>
      </p:grpSp>
      <p:sp>
        <p:nvSpPr>
          <p:cNvPr id="36" name="TextBox 36"/>
          <p:cNvSpPr txBox="1"/>
          <p:nvPr/>
        </p:nvSpPr>
        <p:spPr>
          <a:xfrm>
            <a:off x="4765777" y="7863183"/>
            <a:ext cx="1890712" cy="232915"/>
          </a:xfrm>
          <a:prstGeom prst="rect">
            <a:avLst/>
          </a:prstGeom>
        </p:spPr>
        <p:txBody>
          <a:bodyPr lIns="0" tIns="0" rIns="0" bIns="0" rtlCol="0" anchor="t">
            <a:spAutoFit/>
          </a:bodyPr>
          <a:lstStyle/>
          <a:p>
            <a:pPr algn="l">
              <a:lnSpc>
                <a:spcPts val="1750"/>
              </a:lnSpc>
            </a:pPr>
            <a:r>
              <a:rPr lang="en-US" sz="1375" b="1">
                <a:solidFill>
                  <a:srgbClr val="405449"/>
                </a:solidFill>
                <a:latin typeface="Fraunces Bold"/>
                <a:ea typeface="Fraunces Bold"/>
                <a:cs typeface="Fraunces Bold"/>
                <a:sym typeface="Fraunces Bold"/>
              </a:rPr>
              <a:t>Pension Funds (NPS)</a:t>
            </a:r>
          </a:p>
        </p:txBody>
      </p:sp>
      <p:sp>
        <p:nvSpPr>
          <p:cNvPr id="37" name="TextBox 37"/>
          <p:cNvSpPr txBox="1"/>
          <p:nvPr/>
        </p:nvSpPr>
        <p:spPr>
          <a:xfrm>
            <a:off x="4765777" y="8134198"/>
            <a:ext cx="4163768" cy="276377"/>
          </a:xfrm>
          <a:prstGeom prst="rect">
            <a:avLst/>
          </a:prstGeom>
        </p:spPr>
        <p:txBody>
          <a:bodyPr lIns="0" tIns="0" rIns="0" bIns="0" rtlCol="0" anchor="t">
            <a:spAutoFit/>
          </a:bodyPr>
          <a:lstStyle/>
          <a:p>
            <a:pPr algn="l">
              <a:lnSpc>
                <a:spcPts val="1749"/>
              </a:lnSpc>
            </a:pPr>
            <a:r>
              <a:rPr lang="en-US" sz="1124" b="1">
                <a:solidFill>
                  <a:srgbClr val="405449"/>
                </a:solidFill>
                <a:latin typeface="Arimo Bold"/>
                <a:ea typeface="Arimo Bold"/>
                <a:cs typeface="Arimo Bold"/>
                <a:sym typeface="Arimo Bold"/>
              </a:rPr>
              <a:t>AUM:</a:t>
            </a:r>
            <a:r>
              <a:rPr lang="en-US" sz="1124">
                <a:solidFill>
                  <a:srgbClr val="405449"/>
                </a:solidFill>
                <a:latin typeface="Arimo"/>
                <a:ea typeface="Arimo"/>
                <a:cs typeface="Arimo"/>
                <a:sym typeface="Arimo"/>
              </a:rPr>
              <a:t> ₹8 Lakh Cr | 2.5 Crore subscribers with 30-year horizon</a:t>
            </a:r>
          </a:p>
        </p:txBody>
      </p:sp>
      <p:grpSp>
        <p:nvGrpSpPr>
          <p:cNvPr id="38" name="Group 38"/>
          <p:cNvGrpSpPr/>
          <p:nvPr/>
        </p:nvGrpSpPr>
        <p:grpSpPr>
          <a:xfrm>
            <a:off x="9215285" y="7729833"/>
            <a:ext cx="4449661" cy="823617"/>
            <a:chOff x="0" y="0"/>
            <a:chExt cx="5932881" cy="1098156"/>
          </a:xfrm>
        </p:grpSpPr>
        <p:sp>
          <p:nvSpPr>
            <p:cNvPr id="39" name="Freeform 39"/>
            <p:cNvSpPr/>
            <p:nvPr/>
          </p:nvSpPr>
          <p:spPr>
            <a:xfrm>
              <a:off x="0" y="0"/>
              <a:ext cx="5932932" cy="1098169"/>
            </a:xfrm>
            <a:custGeom>
              <a:avLst/>
              <a:gdLst/>
              <a:ahLst/>
              <a:cxnLst/>
              <a:rect l="l" t="t" r="r" b="b"/>
              <a:pathLst>
                <a:path w="5932932" h="1098169">
                  <a:moveTo>
                    <a:pt x="0" y="171577"/>
                  </a:moveTo>
                  <a:cubicBezTo>
                    <a:pt x="0" y="76835"/>
                    <a:pt x="76835" y="0"/>
                    <a:pt x="171577" y="0"/>
                  </a:cubicBezTo>
                  <a:lnTo>
                    <a:pt x="5761355" y="0"/>
                  </a:lnTo>
                  <a:cubicBezTo>
                    <a:pt x="5856097" y="0"/>
                    <a:pt x="5932932" y="76835"/>
                    <a:pt x="5932932" y="171577"/>
                  </a:cubicBezTo>
                  <a:lnTo>
                    <a:pt x="5932932" y="926592"/>
                  </a:lnTo>
                  <a:cubicBezTo>
                    <a:pt x="5932932" y="1021334"/>
                    <a:pt x="5856097" y="1098169"/>
                    <a:pt x="5761355" y="1098169"/>
                  </a:cubicBezTo>
                  <a:lnTo>
                    <a:pt x="171577" y="1098169"/>
                  </a:lnTo>
                  <a:cubicBezTo>
                    <a:pt x="76835" y="1098169"/>
                    <a:pt x="0" y="1021334"/>
                    <a:pt x="0" y="926592"/>
                  </a:cubicBezTo>
                  <a:close/>
                </a:path>
              </a:pathLst>
            </a:custGeom>
            <a:solidFill>
              <a:srgbClr val="E8F3E8"/>
            </a:solidFill>
            <a:ln w="12700">
              <a:solidFill>
                <a:srgbClr val="000000"/>
              </a:solidFill>
            </a:ln>
          </p:spPr>
        </p:sp>
      </p:grpSp>
      <p:sp>
        <p:nvSpPr>
          <p:cNvPr id="40" name="TextBox 40"/>
          <p:cNvSpPr txBox="1"/>
          <p:nvPr/>
        </p:nvSpPr>
        <p:spPr>
          <a:xfrm>
            <a:off x="9358160" y="7863183"/>
            <a:ext cx="2186578" cy="232915"/>
          </a:xfrm>
          <a:prstGeom prst="rect">
            <a:avLst/>
          </a:prstGeom>
        </p:spPr>
        <p:txBody>
          <a:bodyPr lIns="0" tIns="0" rIns="0" bIns="0" rtlCol="0" anchor="t">
            <a:spAutoFit/>
          </a:bodyPr>
          <a:lstStyle/>
          <a:p>
            <a:pPr algn="l">
              <a:lnSpc>
                <a:spcPts val="1750"/>
              </a:lnSpc>
            </a:pPr>
            <a:r>
              <a:rPr lang="en-US" sz="1375" b="1">
                <a:solidFill>
                  <a:srgbClr val="405449"/>
                </a:solidFill>
                <a:latin typeface="Fraunces Bold"/>
                <a:ea typeface="Fraunces Bold"/>
                <a:cs typeface="Fraunces Bold"/>
                <a:sym typeface="Fraunces Bold"/>
              </a:rPr>
              <a:t>Sovereign Wealth Funds</a:t>
            </a:r>
          </a:p>
        </p:txBody>
      </p:sp>
      <p:sp>
        <p:nvSpPr>
          <p:cNvPr id="41" name="TextBox 41"/>
          <p:cNvSpPr txBox="1"/>
          <p:nvPr/>
        </p:nvSpPr>
        <p:spPr>
          <a:xfrm>
            <a:off x="9358160" y="8134198"/>
            <a:ext cx="4163911" cy="276377"/>
          </a:xfrm>
          <a:prstGeom prst="rect">
            <a:avLst/>
          </a:prstGeom>
        </p:spPr>
        <p:txBody>
          <a:bodyPr lIns="0" tIns="0" rIns="0" bIns="0" rtlCol="0" anchor="t">
            <a:spAutoFit/>
          </a:bodyPr>
          <a:lstStyle/>
          <a:p>
            <a:pPr algn="l">
              <a:lnSpc>
                <a:spcPts val="1749"/>
              </a:lnSpc>
            </a:pPr>
            <a:r>
              <a:rPr lang="en-US" sz="1124">
                <a:solidFill>
                  <a:srgbClr val="405449"/>
                </a:solidFill>
                <a:latin typeface="Arimo"/>
                <a:ea typeface="Arimo"/>
                <a:cs typeface="Arimo"/>
                <a:sym typeface="Arimo"/>
              </a:rPr>
              <a:t>Temasek, IIFC with ₹12+ Lakh Cr for strategic national wealth</a:t>
            </a:r>
          </a:p>
        </p:txBody>
      </p:sp>
      <p:grpSp>
        <p:nvGrpSpPr>
          <p:cNvPr id="42" name="Group 42"/>
          <p:cNvGrpSpPr/>
          <p:nvPr/>
        </p:nvGrpSpPr>
        <p:grpSpPr>
          <a:xfrm>
            <a:off x="4622902" y="8714184"/>
            <a:ext cx="9042054" cy="836114"/>
            <a:chOff x="0" y="0"/>
            <a:chExt cx="12056072" cy="1114819"/>
          </a:xfrm>
        </p:grpSpPr>
        <p:sp>
          <p:nvSpPr>
            <p:cNvPr id="43" name="Freeform 43"/>
            <p:cNvSpPr/>
            <p:nvPr/>
          </p:nvSpPr>
          <p:spPr>
            <a:xfrm>
              <a:off x="0" y="0"/>
              <a:ext cx="12056110" cy="1114806"/>
            </a:xfrm>
            <a:custGeom>
              <a:avLst/>
              <a:gdLst/>
              <a:ahLst/>
              <a:cxnLst/>
              <a:rect l="l" t="t" r="r" b="b"/>
              <a:pathLst>
                <a:path w="12056110" h="1114806">
                  <a:moveTo>
                    <a:pt x="0" y="171577"/>
                  </a:moveTo>
                  <a:cubicBezTo>
                    <a:pt x="0" y="76835"/>
                    <a:pt x="76835" y="0"/>
                    <a:pt x="171577" y="0"/>
                  </a:cubicBezTo>
                  <a:lnTo>
                    <a:pt x="11884533" y="0"/>
                  </a:lnTo>
                  <a:cubicBezTo>
                    <a:pt x="11979275" y="0"/>
                    <a:pt x="12056110" y="76835"/>
                    <a:pt x="12056110" y="171577"/>
                  </a:cubicBezTo>
                  <a:lnTo>
                    <a:pt x="12056110" y="943229"/>
                  </a:lnTo>
                  <a:cubicBezTo>
                    <a:pt x="12056110" y="1037971"/>
                    <a:pt x="11979275" y="1114806"/>
                    <a:pt x="11884533" y="1114806"/>
                  </a:cubicBezTo>
                  <a:lnTo>
                    <a:pt x="171577" y="1114806"/>
                  </a:lnTo>
                  <a:cubicBezTo>
                    <a:pt x="76835" y="1114806"/>
                    <a:pt x="0" y="1037971"/>
                    <a:pt x="0" y="943229"/>
                  </a:cubicBezTo>
                  <a:close/>
                </a:path>
              </a:pathLst>
            </a:custGeom>
            <a:solidFill>
              <a:srgbClr val="CCE6D1"/>
            </a:solidFill>
            <a:ln w="12700">
              <a:solidFill>
                <a:srgbClr val="000000"/>
              </a:solidFill>
            </a:ln>
          </p:spPr>
        </p:sp>
      </p:grpSp>
      <p:sp>
        <p:nvSpPr>
          <p:cNvPr id="44" name="Freeform 44" descr="preencoded.png"/>
          <p:cNvSpPr/>
          <p:nvPr/>
        </p:nvSpPr>
        <p:spPr>
          <a:xfrm>
            <a:off x="4765777" y="8920162"/>
            <a:ext cx="178594" cy="142875"/>
          </a:xfrm>
          <a:custGeom>
            <a:avLst/>
            <a:gdLst/>
            <a:ahLst/>
            <a:cxnLst/>
            <a:rect l="l" t="t" r="r" b="b"/>
            <a:pathLst>
              <a:path w="178594" h="142875">
                <a:moveTo>
                  <a:pt x="0" y="0"/>
                </a:moveTo>
                <a:lnTo>
                  <a:pt x="178593" y="0"/>
                </a:lnTo>
                <a:lnTo>
                  <a:pt x="178593" y="142876"/>
                </a:lnTo>
                <a:lnTo>
                  <a:pt x="0" y="142876"/>
                </a:lnTo>
                <a:lnTo>
                  <a:pt x="0" y="0"/>
                </a:lnTo>
                <a:close/>
              </a:path>
            </a:pathLst>
          </a:custGeom>
          <a:blipFill>
            <a:blip r:embed="rId5"/>
            <a:stretch>
              <a:fillRect l="-666" r="-666"/>
            </a:stretch>
          </a:blipFill>
        </p:spPr>
      </p:sp>
      <p:sp>
        <p:nvSpPr>
          <p:cNvPr id="45" name="TextBox 45"/>
          <p:cNvSpPr txBox="1"/>
          <p:nvPr/>
        </p:nvSpPr>
        <p:spPr>
          <a:xfrm>
            <a:off x="5087245" y="8845153"/>
            <a:ext cx="8434835" cy="505120"/>
          </a:xfrm>
          <a:prstGeom prst="rect">
            <a:avLst/>
          </a:prstGeom>
        </p:spPr>
        <p:txBody>
          <a:bodyPr lIns="0" tIns="0" rIns="0" bIns="0" rtlCol="0" anchor="t">
            <a:spAutoFit/>
          </a:bodyPr>
          <a:lstStyle/>
          <a:p>
            <a:pPr algn="l">
              <a:lnSpc>
                <a:spcPts val="1749"/>
              </a:lnSpc>
            </a:pPr>
            <a:r>
              <a:rPr lang="en-US" sz="1124">
                <a:solidFill>
                  <a:srgbClr val="000000"/>
                </a:solidFill>
                <a:latin typeface="Arimo"/>
                <a:ea typeface="Arimo"/>
                <a:cs typeface="Arimo"/>
                <a:sym typeface="Arimo"/>
              </a:rPr>
              <a:t>When FIIs sell ₹5,000 Crore in one week, the Sensex can drop 2-3%. This demonstrates why understanding institutional behavior is essential for finance professionals.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4422277" y="489194"/>
            <a:ext cx="9443295" cy="942680"/>
          </a:xfrm>
          <a:prstGeom prst="rect">
            <a:avLst/>
          </a:prstGeom>
        </p:spPr>
        <p:txBody>
          <a:bodyPr lIns="0" tIns="0" rIns="0" bIns="0" rtlCol="0" anchor="t">
            <a:spAutoFit/>
          </a:bodyPr>
          <a:lstStyle/>
          <a:p>
            <a:pPr algn="l">
              <a:lnSpc>
                <a:spcPts val="3625"/>
              </a:lnSpc>
            </a:pPr>
            <a:r>
              <a:rPr lang="en-US" sz="2937" b="1">
                <a:solidFill>
                  <a:srgbClr val="3B4540"/>
                </a:solidFill>
                <a:latin typeface="Fraunces Bold"/>
                <a:ea typeface="Fraunces Bold"/>
                <a:cs typeface="Fraunces Bold"/>
                <a:sym typeface="Fraunces Bold"/>
              </a:rPr>
              <a:t>Market Intermediaries: The Plumbing That Makes It Work</a:t>
            </a:r>
          </a:p>
        </p:txBody>
      </p:sp>
      <p:sp>
        <p:nvSpPr>
          <p:cNvPr id="7" name="TextBox 7"/>
          <p:cNvSpPr txBox="1"/>
          <p:nvPr/>
        </p:nvSpPr>
        <p:spPr>
          <a:xfrm>
            <a:off x="4422277" y="1482033"/>
            <a:ext cx="3254721" cy="242735"/>
          </a:xfrm>
          <a:prstGeom prst="rect">
            <a:avLst/>
          </a:prstGeom>
        </p:spPr>
        <p:txBody>
          <a:bodyPr lIns="0" tIns="0" rIns="0" bIns="0" rtlCol="0" anchor="t">
            <a:spAutoFit/>
          </a:bodyPr>
          <a:lstStyle/>
          <a:p>
            <a:pPr algn="l">
              <a:lnSpc>
                <a:spcPts val="1812"/>
              </a:lnSpc>
            </a:pPr>
            <a:r>
              <a:rPr lang="en-US" sz="1437" b="1">
                <a:solidFill>
                  <a:srgbClr val="3B4540"/>
                </a:solidFill>
                <a:latin typeface="Fraunces Bold"/>
                <a:ea typeface="Fraunces Bold"/>
                <a:cs typeface="Fraunces Bold"/>
                <a:sym typeface="Fraunces Bold"/>
              </a:rPr>
              <a:t>How Your Trade Actually Executes</a:t>
            </a:r>
          </a:p>
        </p:txBody>
      </p:sp>
      <p:sp>
        <p:nvSpPr>
          <p:cNvPr id="8" name="TextBox 8"/>
          <p:cNvSpPr txBox="1"/>
          <p:nvPr/>
        </p:nvSpPr>
        <p:spPr>
          <a:xfrm>
            <a:off x="4422277" y="1891455"/>
            <a:ext cx="9443295" cy="534591"/>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When you click "Buy 100 TCS shares" on your phone, a sophisticated multi-step process involving several intermediaries ensures your transaction settles securely and efficiently.</a:t>
            </a:r>
          </a:p>
        </p:txBody>
      </p:sp>
      <p:sp>
        <p:nvSpPr>
          <p:cNvPr id="9" name="TextBox 9"/>
          <p:cNvSpPr txBox="1"/>
          <p:nvPr/>
        </p:nvSpPr>
        <p:spPr>
          <a:xfrm>
            <a:off x="4422277" y="2546299"/>
            <a:ext cx="149276" cy="234105"/>
          </a:xfrm>
          <a:prstGeom prst="rect">
            <a:avLst/>
          </a:prstGeom>
        </p:spPr>
        <p:txBody>
          <a:bodyPr lIns="0" tIns="0" rIns="0" bIns="0" rtlCol="0" anchor="t">
            <a:spAutoFit/>
          </a:bodyPr>
          <a:lstStyle/>
          <a:p>
            <a:pPr algn="l">
              <a:lnSpc>
                <a:spcPts val="1874"/>
              </a:lnSpc>
            </a:pPr>
            <a:r>
              <a:rPr lang="en-US" sz="1124">
                <a:solidFill>
                  <a:srgbClr val="405449"/>
                </a:solidFill>
                <a:latin typeface="Fraunces Light"/>
                <a:ea typeface="Fraunces Light"/>
                <a:cs typeface="Fraunces Light"/>
                <a:sym typeface="Fraunces Light"/>
              </a:rPr>
              <a:t>01</a:t>
            </a:r>
          </a:p>
        </p:txBody>
      </p:sp>
      <p:grpSp>
        <p:nvGrpSpPr>
          <p:cNvPr id="10" name="Group 10"/>
          <p:cNvGrpSpPr/>
          <p:nvPr/>
        </p:nvGrpSpPr>
        <p:grpSpPr>
          <a:xfrm>
            <a:off x="4422277" y="2828334"/>
            <a:ext cx="3048152" cy="19050"/>
            <a:chOff x="0" y="0"/>
            <a:chExt cx="4064203" cy="25400"/>
          </a:xfrm>
        </p:grpSpPr>
        <p:sp>
          <p:nvSpPr>
            <p:cNvPr id="11" name="Freeform 11"/>
            <p:cNvSpPr/>
            <p:nvPr/>
          </p:nvSpPr>
          <p:spPr>
            <a:xfrm>
              <a:off x="0" y="0"/>
              <a:ext cx="4064254" cy="25400"/>
            </a:xfrm>
            <a:custGeom>
              <a:avLst/>
              <a:gdLst/>
              <a:ahLst/>
              <a:cxnLst/>
              <a:rect l="l" t="t" r="r" b="b"/>
              <a:pathLst>
                <a:path w="4064254" h="25400">
                  <a:moveTo>
                    <a:pt x="0" y="0"/>
                  </a:moveTo>
                  <a:lnTo>
                    <a:pt x="4064254" y="0"/>
                  </a:lnTo>
                  <a:lnTo>
                    <a:pt x="4064254" y="25400"/>
                  </a:lnTo>
                  <a:lnTo>
                    <a:pt x="0" y="25400"/>
                  </a:lnTo>
                  <a:close/>
                </a:path>
              </a:pathLst>
            </a:custGeom>
            <a:solidFill>
              <a:srgbClr val="438951"/>
            </a:solidFill>
            <a:ln w="12700">
              <a:solidFill>
                <a:srgbClr val="000000"/>
              </a:solidFill>
            </a:ln>
          </p:spPr>
        </p:sp>
      </p:grpSp>
      <p:sp>
        <p:nvSpPr>
          <p:cNvPr id="12" name="TextBox 12"/>
          <p:cNvSpPr txBox="1"/>
          <p:nvPr/>
        </p:nvSpPr>
        <p:spPr>
          <a:xfrm>
            <a:off x="4422277" y="2931471"/>
            <a:ext cx="1866157" cy="242735"/>
          </a:xfrm>
          <a:prstGeom prst="rect">
            <a:avLst/>
          </a:prstGeom>
        </p:spPr>
        <p:txBody>
          <a:bodyPr lIns="0" tIns="0" rIns="0" bIns="0" rtlCol="0" anchor="t">
            <a:spAutoFit/>
          </a:bodyPr>
          <a:lstStyle/>
          <a:p>
            <a:pPr algn="l">
              <a:lnSpc>
                <a:spcPts val="1812"/>
              </a:lnSpc>
            </a:pPr>
            <a:r>
              <a:rPr lang="en-US" sz="1437" b="1">
                <a:solidFill>
                  <a:srgbClr val="405449"/>
                </a:solidFill>
                <a:latin typeface="Fraunces Bold"/>
                <a:ea typeface="Fraunces Bold"/>
                <a:cs typeface="Fraunces Bold"/>
                <a:sym typeface="Fraunces Bold"/>
              </a:rPr>
              <a:t>Stockbroker</a:t>
            </a:r>
          </a:p>
        </p:txBody>
      </p:sp>
      <p:sp>
        <p:nvSpPr>
          <p:cNvPr id="13" name="TextBox 13"/>
          <p:cNvSpPr txBox="1"/>
          <p:nvPr/>
        </p:nvSpPr>
        <p:spPr>
          <a:xfrm>
            <a:off x="4422277" y="3206506"/>
            <a:ext cx="3048152" cy="1012031"/>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Your order reaches the broker's server, funds are verified (₹3,50,000 available?), and 0.05% brokerage (₹175) is charged. Order accepted and routed to exchange.</a:t>
            </a:r>
          </a:p>
        </p:txBody>
      </p:sp>
      <p:sp>
        <p:nvSpPr>
          <p:cNvPr id="14" name="TextBox 14"/>
          <p:cNvSpPr txBox="1"/>
          <p:nvPr/>
        </p:nvSpPr>
        <p:spPr>
          <a:xfrm>
            <a:off x="7619705" y="2546299"/>
            <a:ext cx="149276" cy="234105"/>
          </a:xfrm>
          <a:prstGeom prst="rect">
            <a:avLst/>
          </a:prstGeom>
        </p:spPr>
        <p:txBody>
          <a:bodyPr lIns="0" tIns="0" rIns="0" bIns="0" rtlCol="0" anchor="t">
            <a:spAutoFit/>
          </a:bodyPr>
          <a:lstStyle/>
          <a:p>
            <a:pPr algn="l">
              <a:lnSpc>
                <a:spcPts val="1874"/>
              </a:lnSpc>
            </a:pPr>
            <a:r>
              <a:rPr lang="en-US" sz="1124">
                <a:solidFill>
                  <a:srgbClr val="405449"/>
                </a:solidFill>
                <a:latin typeface="Fraunces Light"/>
                <a:ea typeface="Fraunces Light"/>
                <a:cs typeface="Fraunces Light"/>
                <a:sym typeface="Fraunces Light"/>
              </a:rPr>
              <a:t>02</a:t>
            </a:r>
          </a:p>
        </p:txBody>
      </p:sp>
      <p:grpSp>
        <p:nvGrpSpPr>
          <p:cNvPr id="15" name="Group 15"/>
          <p:cNvGrpSpPr/>
          <p:nvPr/>
        </p:nvGrpSpPr>
        <p:grpSpPr>
          <a:xfrm>
            <a:off x="7619705" y="2828334"/>
            <a:ext cx="3048295" cy="19050"/>
            <a:chOff x="0" y="0"/>
            <a:chExt cx="4064394" cy="25400"/>
          </a:xfrm>
        </p:grpSpPr>
        <p:sp>
          <p:nvSpPr>
            <p:cNvPr id="16" name="Freeform 16"/>
            <p:cNvSpPr/>
            <p:nvPr/>
          </p:nvSpPr>
          <p:spPr>
            <a:xfrm>
              <a:off x="0" y="0"/>
              <a:ext cx="4064381" cy="25400"/>
            </a:xfrm>
            <a:custGeom>
              <a:avLst/>
              <a:gdLst/>
              <a:ahLst/>
              <a:cxnLst/>
              <a:rect l="l" t="t" r="r" b="b"/>
              <a:pathLst>
                <a:path w="4064381" h="25400">
                  <a:moveTo>
                    <a:pt x="0" y="0"/>
                  </a:moveTo>
                  <a:lnTo>
                    <a:pt x="4064381" y="0"/>
                  </a:lnTo>
                  <a:lnTo>
                    <a:pt x="4064381" y="25400"/>
                  </a:lnTo>
                  <a:lnTo>
                    <a:pt x="0" y="25400"/>
                  </a:lnTo>
                  <a:close/>
                </a:path>
              </a:pathLst>
            </a:custGeom>
            <a:solidFill>
              <a:srgbClr val="438951"/>
            </a:solidFill>
            <a:ln w="12700">
              <a:solidFill>
                <a:srgbClr val="000000"/>
              </a:solidFill>
            </a:ln>
          </p:spPr>
        </p:sp>
      </p:grpSp>
      <p:sp>
        <p:nvSpPr>
          <p:cNvPr id="17" name="TextBox 17"/>
          <p:cNvSpPr txBox="1"/>
          <p:nvPr/>
        </p:nvSpPr>
        <p:spPr>
          <a:xfrm>
            <a:off x="7619705" y="2931471"/>
            <a:ext cx="2545556" cy="242735"/>
          </a:xfrm>
          <a:prstGeom prst="rect">
            <a:avLst/>
          </a:prstGeom>
        </p:spPr>
        <p:txBody>
          <a:bodyPr lIns="0" tIns="0" rIns="0" bIns="0" rtlCol="0" anchor="t">
            <a:spAutoFit/>
          </a:bodyPr>
          <a:lstStyle/>
          <a:p>
            <a:pPr algn="l">
              <a:lnSpc>
                <a:spcPts val="1812"/>
              </a:lnSpc>
            </a:pPr>
            <a:r>
              <a:rPr lang="en-US" sz="1437" b="1">
                <a:solidFill>
                  <a:srgbClr val="405449"/>
                </a:solidFill>
                <a:latin typeface="Fraunces Bold"/>
                <a:ea typeface="Fraunces Bold"/>
                <a:cs typeface="Fraunces Bold"/>
                <a:sym typeface="Fraunces Bold"/>
              </a:rPr>
              <a:t>Stock Exchange (NSE/BSE)</a:t>
            </a:r>
          </a:p>
        </p:txBody>
      </p:sp>
      <p:sp>
        <p:nvSpPr>
          <p:cNvPr id="18" name="TextBox 18"/>
          <p:cNvSpPr txBox="1"/>
          <p:nvPr/>
        </p:nvSpPr>
        <p:spPr>
          <a:xfrm>
            <a:off x="7619705" y="3206506"/>
            <a:ext cx="3048295" cy="1250747"/>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Exchange's matching engine finds a seller with 100 TCS shares at ₹3,500 per share based on supply and demand. Listing fee of ₹15 charged. Trade matched successfully.</a:t>
            </a:r>
          </a:p>
        </p:txBody>
      </p:sp>
      <p:sp>
        <p:nvSpPr>
          <p:cNvPr id="19" name="TextBox 19"/>
          <p:cNvSpPr txBox="1"/>
          <p:nvPr/>
        </p:nvSpPr>
        <p:spPr>
          <a:xfrm>
            <a:off x="10817276" y="2546299"/>
            <a:ext cx="149276" cy="234105"/>
          </a:xfrm>
          <a:prstGeom prst="rect">
            <a:avLst/>
          </a:prstGeom>
        </p:spPr>
        <p:txBody>
          <a:bodyPr lIns="0" tIns="0" rIns="0" bIns="0" rtlCol="0" anchor="t">
            <a:spAutoFit/>
          </a:bodyPr>
          <a:lstStyle/>
          <a:p>
            <a:pPr algn="l">
              <a:lnSpc>
                <a:spcPts val="1874"/>
              </a:lnSpc>
            </a:pPr>
            <a:r>
              <a:rPr lang="en-US" sz="1124">
                <a:solidFill>
                  <a:srgbClr val="405449"/>
                </a:solidFill>
                <a:latin typeface="Fraunces Light"/>
                <a:ea typeface="Fraunces Light"/>
                <a:cs typeface="Fraunces Light"/>
                <a:sym typeface="Fraunces Light"/>
              </a:rPr>
              <a:t>03</a:t>
            </a:r>
          </a:p>
        </p:txBody>
      </p:sp>
      <p:grpSp>
        <p:nvGrpSpPr>
          <p:cNvPr id="20" name="Group 20"/>
          <p:cNvGrpSpPr/>
          <p:nvPr/>
        </p:nvGrpSpPr>
        <p:grpSpPr>
          <a:xfrm>
            <a:off x="10817276" y="2828334"/>
            <a:ext cx="3048295" cy="19050"/>
            <a:chOff x="0" y="0"/>
            <a:chExt cx="4064394" cy="25400"/>
          </a:xfrm>
        </p:grpSpPr>
        <p:sp>
          <p:nvSpPr>
            <p:cNvPr id="21" name="Freeform 21"/>
            <p:cNvSpPr/>
            <p:nvPr/>
          </p:nvSpPr>
          <p:spPr>
            <a:xfrm>
              <a:off x="0" y="0"/>
              <a:ext cx="4064381" cy="25400"/>
            </a:xfrm>
            <a:custGeom>
              <a:avLst/>
              <a:gdLst/>
              <a:ahLst/>
              <a:cxnLst/>
              <a:rect l="l" t="t" r="r" b="b"/>
              <a:pathLst>
                <a:path w="4064381" h="25400">
                  <a:moveTo>
                    <a:pt x="0" y="0"/>
                  </a:moveTo>
                  <a:lnTo>
                    <a:pt x="4064381" y="0"/>
                  </a:lnTo>
                  <a:lnTo>
                    <a:pt x="4064381" y="25400"/>
                  </a:lnTo>
                  <a:lnTo>
                    <a:pt x="0" y="25400"/>
                  </a:lnTo>
                  <a:close/>
                </a:path>
              </a:pathLst>
            </a:custGeom>
            <a:solidFill>
              <a:srgbClr val="438951"/>
            </a:solidFill>
            <a:ln w="12700">
              <a:solidFill>
                <a:srgbClr val="000000"/>
              </a:solidFill>
            </a:ln>
          </p:spPr>
        </p:sp>
      </p:grpSp>
      <p:sp>
        <p:nvSpPr>
          <p:cNvPr id="22" name="TextBox 22"/>
          <p:cNvSpPr txBox="1"/>
          <p:nvPr/>
        </p:nvSpPr>
        <p:spPr>
          <a:xfrm>
            <a:off x="10817276" y="2931471"/>
            <a:ext cx="2855709" cy="242735"/>
          </a:xfrm>
          <a:prstGeom prst="rect">
            <a:avLst/>
          </a:prstGeom>
        </p:spPr>
        <p:txBody>
          <a:bodyPr lIns="0" tIns="0" rIns="0" bIns="0" rtlCol="0" anchor="t">
            <a:spAutoFit/>
          </a:bodyPr>
          <a:lstStyle/>
          <a:p>
            <a:pPr algn="l">
              <a:lnSpc>
                <a:spcPts val="1812"/>
              </a:lnSpc>
            </a:pPr>
            <a:r>
              <a:rPr lang="en-US" sz="1437" b="1">
                <a:solidFill>
                  <a:srgbClr val="405449"/>
                </a:solidFill>
                <a:latin typeface="Fraunces Bold"/>
                <a:ea typeface="Fraunces Bold"/>
                <a:cs typeface="Fraunces Bold"/>
                <a:sym typeface="Fraunces Bold"/>
              </a:rPr>
              <a:t>Clearing Corporation (NSCCL)</a:t>
            </a:r>
          </a:p>
        </p:txBody>
      </p:sp>
      <p:sp>
        <p:nvSpPr>
          <p:cNvPr id="23" name="TextBox 23"/>
          <p:cNvSpPr txBox="1"/>
          <p:nvPr/>
        </p:nvSpPr>
        <p:spPr>
          <a:xfrm>
            <a:off x="10817276" y="3206506"/>
            <a:ext cx="3048295" cy="1250747"/>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Steps in as guarantor and becomes counterparty to both buyer and seller. Margin checks completed, ₹5 clearing fee charged. Settlement guaranteed regardless of default risk.</a:t>
            </a:r>
          </a:p>
        </p:txBody>
      </p:sp>
      <p:sp>
        <p:nvSpPr>
          <p:cNvPr id="24" name="TextBox 24"/>
          <p:cNvSpPr txBox="1"/>
          <p:nvPr/>
        </p:nvSpPr>
        <p:spPr>
          <a:xfrm>
            <a:off x="4422277" y="4670822"/>
            <a:ext cx="149276" cy="234105"/>
          </a:xfrm>
          <a:prstGeom prst="rect">
            <a:avLst/>
          </a:prstGeom>
        </p:spPr>
        <p:txBody>
          <a:bodyPr lIns="0" tIns="0" rIns="0" bIns="0" rtlCol="0" anchor="t">
            <a:spAutoFit/>
          </a:bodyPr>
          <a:lstStyle/>
          <a:p>
            <a:pPr algn="l">
              <a:lnSpc>
                <a:spcPts val="1874"/>
              </a:lnSpc>
            </a:pPr>
            <a:r>
              <a:rPr lang="en-US" sz="1124">
                <a:solidFill>
                  <a:srgbClr val="405449"/>
                </a:solidFill>
                <a:latin typeface="Fraunces Light"/>
                <a:ea typeface="Fraunces Light"/>
                <a:cs typeface="Fraunces Light"/>
                <a:sym typeface="Fraunces Light"/>
              </a:rPr>
              <a:t>04</a:t>
            </a:r>
          </a:p>
        </p:txBody>
      </p:sp>
      <p:grpSp>
        <p:nvGrpSpPr>
          <p:cNvPr id="25" name="Group 25"/>
          <p:cNvGrpSpPr/>
          <p:nvPr/>
        </p:nvGrpSpPr>
        <p:grpSpPr>
          <a:xfrm>
            <a:off x="4422277" y="4952848"/>
            <a:ext cx="4647009" cy="19050"/>
            <a:chOff x="0" y="0"/>
            <a:chExt cx="6196012" cy="25400"/>
          </a:xfrm>
        </p:grpSpPr>
        <p:sp>
          <p:nvSpPr>
            <p:cNvPr id="26" name="Freeform 26"/>
            <p:cNvSpPr/>
            <p:nvPr/>
          </p:nvSpPr>
          <p:spPr>
            <a:xfrm>
              <a:off x="0" y="0"/>
              <a:ext cx="6196076" cy="25400"/>
            </a:xfrm>
            <a:custGeom>
              <a:avLst/>
              <a:gdLst/>
              <a:ahLst/>
              <a:cxnLst/>
              <a:rect l="l" t="t" r="r" b="b"/>
              <a:pathLst>
                <a:path w="6196076" h="25400">
                  <a:moveTo>
                    <a:pt x="0" y="0"/>
                  </a:moveTo>
                  <a:lnTo>
                    <a:pt x="6196076" y="0"/>
                  </a:lnTo>
                  <a:lnTo>
                    <a:pt x="6196076" y="25400"/>
                  </a:lnTo>
                  <a:lnTo>
                    <a:pt x="0" y="25400"/>
                  </a:lnTo>
                  <a:close/>
                </a:path>
              </a:pathLst>
            </a:custGeom>
            <a:solidFill>
              <a:srgbClr val="438951"/>
            </a:solidFill>
            <a:ln w="12700">
              <a:solidFill>
                <a:srgbClr val="000000"/>
              </a:solidFill>
            </a:ln>
          </p:spPr>
        </p:sp>
      </p:grpSp>
      <p:sp>
        <p:nvSpPr>
          <p:cNvPr id="27" name="TextBox 27"/>
          <p:cNvSpPr txBox="1"/>
          <p:nvPr/>
        </p:nvSpPr>
        <p:spPr>
          <a:xfrm>
            <a:off x="4422277" y="5055984"/>
            <a:ext cx="2401938" cy="242735"/>
          </a:xfrm>
          <a:prstGeom prst="rect">
            <a:avLst/>
          </a:prstGeom>
        </p:spPr>
        <p:txBody>
          <a:bodyPr lIns="0" tIns="0" rIns="0" bIns="0" rtlCol="0" anchor="t">
            <a:spAutoFit/>
          </a:bodyPr>
          <a:lstStyle/>
          <a:p>
            <a:pPr algn="l">
              <a:lnSpc>
                <a:spcPts val="1812"/>
              </a:lnSpc>
            </a:pPr>
            <a:r>
              <a:rPr lang="en-US" sz="1437" b="1">
                <a:solidFill>
                  <a:srgbClr val="405449"/>
                </a:solidFill>
                <a:latin typeface="Fraunces Bold"/>
                <a:ea typeface="Fraunces Bold"/>
                <a:cs typeface="Fraunces Bold"/>
                <a:sym typeface="Fraunces Bold"/>
              </a:rPr>
              <a:t>Depository (NSDL/CDSL)</a:t>
            </a:r>
          </a:p>
        </p:txBody>
      </p:sp>
      <p:sp>
        <p:nvSpPr>
          <p:cNvPr id="28" name="TextBox 28"/>
          <p:cNvSpPr txBox="1"/>
          <p:nvPr/>
        </p:nvSpPr>
        <p:spPr>
          <a:xfrm>
            <a:off x="4422277" y="5331028"/>
            <a:ext cx="4647009" cy="77331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Updates accounts electronically on T+2 settlement. Your demat account credited with +100 TCS shares, seller's account debited. Depository fee of ₹10 charged.</a:t>
            </a:r>
          </a:p>
        </p:txBody>
      </p:sp>
      <p:sp>
        <p:nvSpPr>
          <p:cNvPr id="29" name="TextBox 29"/>
          <p:cNvSpPr txBox="1"/>
          <p:nvPr/>
        </p:nvSpPr>
        <p:spPr>
          <a:xfrm>
            <a:off x="9218562" y="4670822"/>
            <a:ext cx="149276" cy="234105"/>
          </a:xfrm>
          <a:prstGeom prst="rect">
            <a:avLst/>
          </a:prstGeom>
        </p:spPr>
        <p:txBody>
          <a:bodyPr lIns="0" tIns="0" rIns="0" bIns="0" rtlCol="0" anchor="t">
            <a:spAutoFit/>
          </a:bodyPr>
          <a:lstStyle/>
          <a:p>
            <a:pPr algn="l">
              <a:lnSpc>
                <a:spcPts val="1874"/>
              </a:lnSpc>
            </a:pPr>
            <a:r>
              <a:rPr lang="en-US" sz="1124">
                <a:solidFill>
                  <a:srgbClr val="405449"/>
                </a:solidFill>
                <a:latin typeface="Fraunces Light"/>
                <a:ea typeface="Fraunces Light"/>
                <a:cs typeface="Fraunces Light"/>
                <a:sym typeface="Fraunces Light"/>
              </a:rPr>
              <a:t>05</a:t>
            </a:r>
          </a:p>
        </p:txBody>
      </p:sp>
      <p:grpSp>
        <p:nvGrpSpPr>
          <p:cNvPr id="30" name="Group 30"/>
          <p:cNvGrpSpPr/>
          <p:nvPr/>
        </p:nvGrpSpPr>
        <p:grpSpPr>
          <a:xfrm>
            <a:off x="9218562" y="4952848"/>
            <a:ext cx="4647009" cy="19050"/>
            <a:chOff x="0" y="0"/>
            <a:chExt cx="6196012" cy="25400"/>
          </a:xfrm>
        </p:grpSpPr>
        <p:sp>
          <p:nvSpPr>
            <p:cNvPr id="31" name="Freeform 31"/>
            <p:cNvSpPr/>
            <p:nvPr/>
          </p:nvSpPr>
          <p:spPr>
            <a:xfrm>
              <a:off x="0" y="0"/>
              <a:ext cx="6196076" cy="25400"/>
            </a:xfrm>
            <a:custGeom>
              <a:avLst/>
              <a:gdLst/>
              <a:ahLst/>
              <a:cxnLst/>
              <a:rect l="l" t="t" r="r" b="b"/>
              <a:pathLst>
                <a:path w="6196076" h="25400">
                  <a:moveTo>
                    <a:pt x="0" y="0"/>
                  </a:moveTo>
                  <a:lnTo>
                    <a:pt x="6196076" y="0"/>
                  </a:lnTo>
                  <a:lnTo>
                    <a:pt x="6196076" y="25400"/>
                  </a:lnTo>
                  <a:lnTo>
                    <a:pt x="0" y="25400"/>
                  </a:lnTo>
                  <a:close/>
                </a:path>
              </a:pathLst>
            </a:custGeom>
            <a:solidFill>
              <a:srgbClr val="438951"/>
            </a:solidFill>
            <a:ln w="12700">
              <a:solidFill>
                <a:srgbClr val="000000"/>
              </a:solidFill>
            </a:ln>
          </p:spPr>
        </p:sp>
      </p:grpSp>
      <p:sp>
        <p:nvSpPr>
          <p:cNvPr id="32" name="TextBox 32"/>
          <p:cNvSpPr txBox="1"/>
          <p:nvPr/>
        </p:nvSpPr>
        <p:spPr>
          <a:xfrm>
            <a:off x="9218562" y="5055984"/>
            <a:ext cx="2576360" cy="242735"/>
          </a:xfrm>
          <a:prstGeom prst="rect">
            <a:avLst/>
          </a:prstGeom>
        </p:spPr>
        <p:txBody>
          <a:bodyPr lIns="0" tIns="0" rIns="0" bIns="0" rtlCol="0" anchor="t">
            <a:spAutoFit/>
          </a:bodyPr>
          <a:lstStyle/>
          <a:p>
            <a:pPr algn="l">
              <a:lnSpc>
                <a:spcPts val="1812"/>
              </a:lnSpc>
            </a:pPr>
            <a:r>
              <a:rPr lang="en-US" sz="1437" b="1">
                <a:solidFill>
                  <a:srgbClr val="405449"/>
                </a:solidFill>
                <a:latin typeface="Fraunces Bold"/>
                <a:ea typeface="Fraunces Bold"/>
                <a:cs typeface="Fraunces Bold"/>
                <a:sym typeface="Fraunces Bold"/>
              </a:rPr>
              <a:t>Registrar &amp; Transfer Agent</a:t>
            </a:r>
          </a:p>
        </p:txBody>
      </p:sp>
      <p:sp>
        <p:nvSpPr>
          <p:cNvPr id="33" name="TextBox 33"/>
          <p:cNvSpPr txBox="1"/>
          <p:nvPr/>
        </p:nvSpPr>
        <p:spPr>
          <a:xfrm>
            <a:off x="9218562" y="5331028"/>
            <a:ext cx="4647009" cy="534591"/>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Updates the company's official shareholder register. You are now entitled to dividends, voting rights, and all shareholder benefits.</a:t>
            </a:r>
          </a:p>
        </p:txBody>
      </p:sp>
      <p:sp>
        <p:nvSpPr>
          <p:cNvPr id="34" name="TextBox 34"/>
          <p:cNvSpPr txBox="1"/>
          <p:nvPr/>
        </p:nvSpPr>
        <p:spPr>
          <a:xfrm>
            <a:off x="4422277" y="6533407"/>
            <a:ext cx="3944836" cy="279949"/>
          </a:xfrm>
          <a:prstGeom prst="rect">
            <a:avLst/>
          </a:prstGeom>
        </p:spPr>
        <p:txBody>
          <a:bodyPr lIns="0" tIns="0" rIns="0" bIns="0" rtlCol="0" anchor="t">
            <a:spAutoFit/>
          </a:bodyPr>
          <a:lstStyle/>
          <a:p>
            <a:pPr algn="l">
              <a:lnSpc>
                <a:spcPts val="2187"/>
              </a:lnSpc>
            </a:pPr>
            <a:r>
              <a:rPr lang="en-US" sz="1750" b="1">
                <a:solidFill>
                  <a:srgbClr val="3B4540"/>
                </a:solidFill>
                <a:latin typeface="Fraunces Bold"/>
                <a:ea typeface="Fraunces Bold"/>
                <a:cs typeface="Fraunces Bold"/>
                <a:sym typeface="Fraunces Bold"/>
              </a:rPr>
              <a:t>Total Transaction Cost Breakdown</a:t>
            </a:r>
          </a:p>
        </p:txBody>
      </p:sp>
      <p:grpSp>
        <p:nvGrpSpPr>
          <p:cNvPr id="35" name="Group 35"/>
          <p:cNvGrpSpPr/>
          <p:nvPr/>
        </p:nvGrpSpPr>
        <p:grpSpPr>
          <a:xfrm>
            <a:off x="4417514" y="6976472"/>
            <a:ext cx="5529853" cy="2648541"/>
            <a:chOff x="0" y="0"/>
            <a:chExt cx="7373137" cy="3531387"/>
          </a:xfrm>
        </p:grpSpPr>
        <p:sp>
          <p:nvSpPr>
            <p:cNvPr id="36" name="Freeform 36"/>
            <p:cNvSpPr/>
            <p:nvPr/>
          </p:nvSpPr>
          <p:spPr>
            <a:xfrm>
              <a:off x="0" y="0"/>
              <a:ext cx="7373112" cy="3531362"/>
            </a:xfrm>
            <a:custGeom>
              <a:avLst/>
              <a:gdLst/>
              <a:ahLst/>
              <a:cxnLst/>
              <a:rect l="l" t="t" r="r" b="b"/>
              <a:pathLst>
                <a:path w="7373112" h="3531362">
                  <a:moveTo>
                    <a:pt x="0" y="185547"/>
                  </a:moveTo>
                  <a:cubicBezTo>
                    <a:pt x="0" y="83058"/>
                    <a:pt x="83185" y="0"/>
                    <a:pt x="185801" y="0"/>
                  </a:cubicBezTo>
                  <a:lnTo>
                    <a:pt x="7187311" y="0"/>
                  </a:lnTo>
                  <a:lnTo>
                    <a:pt x="7187311" y="6350"/>
                  </a:lnTo>
                  <a:lnTo>
                    <a:pt x="7187311" y="0"/>
                  </a:lnTo>
                  <a:cubicBezTo>
                    <a:pt x="7289927" y="0"/>
                    <a:pt x="7373112" y="83058"/>
                    <a:pt x="7373112" y="185547"/>
                  </a:cubicBezTo>
                  <a:lnTo>
                    <a:pt x="7366762" y="185547"/>
                  </a:lnTo>
                  <a:lnTo>
                    <a:pt x="7373112" y="185547"/>
                  </a:lnTo>
                  <a:lnTo>
                    <a:pt x="7373112" y="3345815"/>
                  </a:lnTo>
                  <a:lnTo>
                    <a:pt x="7366762" y="3345815"/>
                  </a:lnTo>
                  <a:lnTo>
                    <a:pt x="7373112" y="3345815"/>
                  </a:lnTo>
                  <a:cubicBezTo>
                    <a:pt x="7373112" y="3448304"/>
                    <a:pt x="7289927" y="3531362"/>
                    <a:pt x="7187311" y="3531362"/>
                  </a:cubicBezTo>
                  <a:lnTo>
                    <a:pt x="7187311" y="3525012"/>
                  </a:lnTo>
                  <a:lnTo>
                    <a:pt x="7187311" y="3531362"/>
                  </a:lnTo>
                  <a:lnTo>
                    <a:pt x="185801" y="3531362"/>
                  </a:lnTo>
                  <a:lnTo>
                    <a:pt x="185801" y="3525012"/>
                  </a:lnTo>
                  <a:lnTo>
                    <a:pt x="185801" y="3531362"/>
                  </a:lnTo>
                  <a:cubicBezTo>
                    <a:pt x="83185" y="3531362"/>
                    <a:pt x="0" y="3448304"/>
                    <a:pt x="0" y="3345815"/>
                  </a:cubicBezTo>
                  <a:lnTo>
                    <a:pt x="0" y="185547"/>
                  </a:lnTo>
                  <a:lnTo>
                    <a:pt x="6350" y="185547"/>
                  </a:lnTo>
                  <a:lnTo>
                    <a:pt x="0" y="185547"/>
                  </a:lnTo>
                  <a:moveTo>
                    <a:pt x="12700" y="185547"/>
                  </a:moveTo>
                  <a:lnTo>
                    <a:pt x="12700" y="3345815"/>
                  </a:lnTo>
                  <a:lnTo>
                    <a:pt x="6350" y="3345815"/>
                  </a:lnTo>
                  <a:lnTo>
                    <a:pt x="12700" y="3345815"/>
                  </a:lnTo>
                  <a:cubicBezTo>
                    <a:pt x="12700" y="3441192"/>
                    <a:pt x="90170" y="3518662"/>
                    <a:pt x="185801" y="3518662"/>
                  </a:cubicBezTo>
                  <a:lnTo>
                    <a:pt x="7187311" y="3518662"/>
                  </a:lnTo>
                  <a:cubicBezTo>
                    <a:pt x="7282942" y="3518662"/>
                    <a:pt x="7360412" y="3441319"/>
                    <a:pt x="7360412" y="3345815"/>
                  </a:cubicBezTo>
                  <a:lnTo>
                    <a:pt x="7360412" y="185547"/>
                  </a:lnTo>
                  <a:cubicBezTo>
                    <a:pt x="7360412" y="90170"/>
                    <a:pt x="7282942" y="12700"/>
                    <a:pt x="7187311" y="12700"/>
                  </a:cubicBezTo>
                  <a:lnTo>
                    <a:pt x="185801" y="12700"/>
                  </a:lnTo>
                  <a:lnTo>
                    <a:pt x="185801" y="6350"/>
                  </a:lnTo>
                  <a:lnTo>
                    <a:pt x="185801" y="12700"/>
                  </a:lnTo>
                  <a:cubicBezTo>
                    <a:pt x="90170" y="12700"/>
                    <a:pt x="12700" y="90043"/>
                    <a:pt x="12700" y="185547"/>
                  </a:cubicBezTo>
                  <a:close/>
                </a:path>
              </a:pathLst>
            </a:custGeom>
            <a:solidFill>
              <a:srgbClr val="000000">
                <a:alpha val="392"/>
              </a:srgbClr>
            </a:solidFill>
            <a:ln w="12700">
              <a:solidFill>
                <a:srgbClr val="000000"/>
              </a:solidFill>
            </a:ln>
          </p:spPr>
        </p:sp>
      </p:grpSp>
      <p:grpSp>
        <p:nvGrpSpPr>
          <p:cNvPr id="37" name="Group 37"/>
          <p:cNvGrpSpPr/>
          <p:nvPr/>
        </p:nvGrpSpPr>
        <p:grpSpPr>
          <a:xfrm>
            <a:off x="4431802" y="6990759"/>
            <a:ext cx="5501278" cy="436664"/>
            <a:chOff x="0" y="0"/>
            <a:chExt cx="7335037" cy="582219"/>
          </a:xfrm>
        </p:grpSpPr>
        <p:sp>
          <p:nvSpPr>
            <p:cNvPr id="38" name="Freeform 38"/>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FFFFFF">
                <a:alpha val="0"/>
              </a:srgbClr>
            </a:solidFill>
            <a:ln w="12700">
              <a:solidFill>
                <a:srgbClr val="000000"/>
              </a:solidFill>
            </a:ln>
          </p:spPr>
        </p:sp>
      </p:grpSp>
      <p:sp>
        <p:nvSpPr>
          <p:cNvPr id="39" name="TextBox 39"/>
          <p:cNvSpPr txBox="1"/>
          <p:nvPr/>
        </p:nvSpPr>
        <p:spPr>
          <a:xfrm>
            <a:off x="4581077" y="7032574"/>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Brokerage (0.05%)</a:t>
            </a:r>
          </a:p>
        </p:txBody>
      </p:sp>
      <p:sp>
        <p:nvSpPr>
          <p:cNvPr id="40" name="TextBox 40"/>
          <p:cNvSpPr txBox="1"/>
          <p:nvPr/>
        </p:nvSpPr>
        <p:spPr>
          <a:xfrm>
            <a:off x="7336479" y="7032574"/>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₹175.00</a:t>
            </a:r>
          </a:p>
        </p:txBody>
      </p:sp>
      <p:grpSp>
        <p:nvGrpSpPr>
          <p:cNvPr id="41" name="Group 41"/>
          <p:cNvGrpSpPr/>
          <p:nvPr/>
        </p:nvGrpSpPr>
        <p:grpSpPr>
          <a:xfrm>
            <a:off x="4431802" y="7427414"/>
            <a:ext cx="5501278" cy="436664"/>
            <a:chOff x="0" y="0"/>
            <a:chExt cx="7335037" cy="582219"/>
          </a:xfrm>
        </p:grpSpPr>
        <p:sp>
          <p:nvSpPr>
            <p:cNvPr id="42" name="Freeform 42"/>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000000">
                <a:alpha val="0"/>
              </a:srgbClr>
            </a:solidFill>
            <a:ln w="12700">
              <a:solidFill>
                <a:srgbClr val="000000"/>
              </a:solidFill>
            </a:ln>
          </p:spPr>
        </p:sp>
      </p:grpSp>
      <p:sp>
        <p:nvSpPr>
          <p:cNvPr id="43" name="TextBox 43"/>
          <p:cNvSpPr txBox="1"/>
          <p:nvPr/>
        </p:nvSpPr>
        <p:spPr>
          <a:xfrm>
            <a:off x="4581077" y="7469238"/>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Exchange fee</a:t>
            </a:r>
          </a:p>
        </p:txBody>
      </p:sp>
      <p:sp>
        <p:nvSpPr>
          <p:cNvPr id="44" name="TextBox 44"/>
          <p:cNvSpPr txBox="1"/>
          <p:nvPr/>
        </p:nvSpPr>
        <p:spPr>
          <a:xfrm>
            <a:off x="7336479" y="7469238"/>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₹15.00</a:t>
            </a:r>
          </a:p>
        </p:txBody>
      </p:sp>
      <p:grpSp>
        <p:nvGrpSpPr>
          <p:cNvPr id="45" name="Group 45"/>
          <p:cNvGrpSpPr/>
          <p:nvPr/>
        </p:nvGrpSpPr>
        <p:grpSpPr>
          <a:xfrm>
            <a:off x="4431802" y="7864078"/>
            <a:ext cx="5501278" cy="436664"/>
            <a:chOff x="0" y="0"/>
            <a:chExt cx="7335037" cy="582219"/>
          </a:xfrm>
        </p:grpSpPr>
        <p:sp>
          <p:nvSpPr>
            <p:cNvPr id="46" name="Freeform 46"/>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FFFFFF">
                <a:alpha val="0"/>
              </a:srgbClr>
            </a:solidFill>
            <a:ln w="12700">
              <a:solidFill>
                <a:srgbClr val="000000"/>
              </a:solidFill>
            </a:ln>
          </p:spPr>
        </p:sp>
      </p:grpSp>
      <p:sp>
        <p:nvSpPr>
          <p:cNvPr id="47" name="TextBox 47"/>
          <p:cNvSpPr txBox="1"/>
          <p:nvPr/>
        </p:nvSpPr>
        <p:spPr>
          <a:xfrm>
            <a:off x="4581077" y="7905902"/>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Clearing fee</a:t>
            </a:r>
          </a:p>
        </p:txBody>
      </p:sp>
      <p:sp>
        <p:nvSpPr>
          <p:cNvPr id="48" name="TextBox 48"/>
          <p:cNvSpPr txBox="1"/>
          <p:nvPr/>
        </p:nvSpPr>
        <p:spPr>
          <a:xfrm>
            <a:off x="7336479" y="7905902"/>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₹5.00</a:t>
            </a:r>
          </a:p>
        </p:txBody>
      </p:sp>
      <p:grpSp>
        <p:nvGrpSpPr>
          <p:cNvPr id="49" name="Group 49"/>
          <p:cNvGrpSpPr/>
          <p:nvPr/>
        </p:nvGrpSpPr>
        <p:grpSpPr>
          <a:xfrm>
            <a:off x="4431802" y="8300742"/>
            <a:ext cx="5501278" cy="436664"/>
            <a:chOff x="0" y="0"/>
            <a:chExt cx="7335037" cy="582219"/>
          </a:xfrm>
        </p:grpSpPr>
        <p:sp>
          <p:nvSpPr>
            <p:cNvPr id="50" name="Freeform 50"/>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000000">
                <a:alpha val="0"/>
              </a:srgbClr>
            </a:solidFill>
            <a:ln w="12700">
              <a:solidFill>
                <a:srgbClr val="000000"/>
              </a:solidFill>
            </a:ln>
          </p:spPr>
        </p:sp>
      </p:grpSp>
      <p:sp>
        <p:nvSpPr>
          <p:cNvPr id="51" name="TextBox 51"/>
          <p:cNvSpPr txBox="1"/>
          <p:nvPr/>
        </p:nvSpPr>
        <p:spPr>
          <a:xfrm>
            <a:off x="4581077" y="8342557"/>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Depository fee</a:t>
            </a:r>
          </a:p>
        </p:txBody>
      </p:sp>
      <p:sp>
        <p:nvSpPr>
          <p:cNvPr id="52" name="TextBox 52"/>
          <p:cNvSpPr txBox="1"/>
          <p:nvPr/>
        </p:nvSpPr>
        <p:spPr>
          <a:xfrm>
            <a:off x="7336479" y="8342557"/>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₹10.00</a:t>
            </a:r>
          </a:p>
        </p:txBody>
      </p:sp>
      <p:grpSp>
        <p:nvGrpSpPr>
          <p:cNvPr id="53" name="Group 53"/>
          <p:cNvGrpSpPr/>
          <p:nvPr/>
        </p:nvGrpSpPr>
        <p:grpSpPr>
          <a:xfrm>
            <a:off x="4431802" y="8737397"/>
            <a:ext cx="5501278" cy="436664"/>
            <a:chOff x="0" y="0"/>
            <a:chExt cx="7335037" cy="582219"/>
          </a:xfrm>
        </p:grpSpPr>
        <p:sp>
          <p:nvSpPr>
            <p:cNvPr id="54" name="Freeform 54"/>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FFFFFF">
                <a:alpha val="0"/>
              </a:srgbClr>
            </a:solidFill>
            <a:ln w="12700">
              <a:solidFill>
                <a:srgbClr val="000000"/>
              </a:solidFill>
            </a:ln>
          </p:spPr>
        </p:sp>
      </p:grpSp>
      <p:sp>
        <p:nvSpPr>
          <p:cNvPr id="55" name="TextBox 55"/>
          <p:cNvSpPr txBox="1"/>
          <p:nvPr/>
        </p:nvSpPr>
        <p:spPr>
          <a:xfrm>
            <a:off x="4581077" y="8779221"/>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GST on brokerage (18%)</a:t>
            </a:r>
          </a:p>
        </p:txBody>
      </p:sp>
      <p:sp>
        <p:nvSpPr>
          <p:cNvPr id="56" name="TextBox 56"/>
          <p:cNvSpPr txBox="1"/>
          <p:nvPr/>
        </p:nvSpPr>
        <p:spPr>
          <a:xfrm>
            <a:off x="7336479" y="8779221"/>
            <a:ext cx="2447334" cy="295866"/>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₹31.50</a:t>
            </a:r>
          </a:p>
        </p:txBody>
      </p:sp>
      <p:grpSp>
        <p:nvGrpSpPr>
          <p:cNvPr id="57" name="Group 57"/>
          <p:cNvGrpSpPr/>
          <p:nvPr/>
        </p:nvGrpSpPr>
        <p:grpSpPr>
          <a:xfrm>
            <a:off x="4431802" y="9174061"/>
            <a:ext cx="5501278" cy="436664"/>
            <a:chOff x="0" y="0"/>
            <a:chExt cx="7335037" cy="582219"/>
          </a:xfrm>
        </p:grpSpPr>
        <p:sp>
          <p:nvSpPr>
            <p:cNvPr id="58" name="Freeform 58"/>
            <p:cNvSpPr/>
            <p:nvPr/>
          </p:nvSpPr>
          <p:spPr>
            <a:xfrm>
              <a:off x="0" y="0"/>
              <a:ext cx="7335012" cy="582168"/>
            </a:xfrm>
            <a:custGeom>
              <a:avLst/>
              <a:gdLst/>
              <a:ahLst/>
              <a:cxnLst/>
              <a:rect l="l" t="t" r="r" b="b"/>
              <a:pathLst>
                <a:path w="7335012" h="582168">
                  <a:moveTo>
                    <a:pt x="0" y="0"/>
                  </a:moveTo>
                  <a:lnTo>
                    <a:pt x="7335012" y="0"/>
                  </a:lnTo>
                  <a:lnTo>
                    <a:pt x="7335012" y="582168"/>
                  </a:lnTo>
                  <a:lnTo>
                    <a:pt x="0" y="582168"/>
                  </a:lnTo>
                  <a:close/>
                </a:path>
              </a:pathLst>
            </a:custGeom>
            <a:solidFill>
              <a:srgbClr val="000000">
                <a:alpha val="0"/>
              </a:srgbClr>
            </a:solidFill>
            <a:ln w="12700">
              <a:solidFill>
                <a:srgbClr val="000000"/>
              </a:solidFill>
            </a:ln>
          </p:spPr>
        </p:sp>
      </p:grpSp>
      <p:sp>
        <p:nvSpPr>
          <p:cNvPr id="59" name="TextBox 59"/>
          <p:cNvSpPr txBox="1"/>
          <p:nvPr/>
        </p:nvSpPr>
        <p:spPr>
          <a:xfrm>
            <a:off x="4581077" y="9215885"/>
            <a:ext cx="2447334" cy="295866"/>
          </a:xfrm>
          <a:prstGeom prst="rect">
            <a:avLst/>
          </a:prstGeom>
        </p:spPr>
        <p:txBody>
          <a:bodyPr lIns="0" tIns="0" rIns="0" bIns="0" rtlCol="0" anchor="t">
            <a:spAutoFit/>
          </a:bodyPr>
          <a:lstStyle/>
          <a:p>
            <a:pPr algn="l">
              <a:lnSpc>
                <a:spcPts val="1874"/>
              </a:lnSpc>
            </a:pPr>
            <a:r>
              <a:rPr lang="en-US" sz="1124" b="1">
                <a:solidFill>
                  <a:srgbClr val="405449"/>
                </a:solidFill>
                <a:latin typeface="Arimo Bold"/>
                <a:ea typeface="Arimo Bold"/>
                <a:cs typeface="Arimo Bold"/>
                <a:sym typeface="Arimo Bold"/>
              </a:rPr>
              <a:t>Total Cost</a:t>
            </a:r>
          </a:p>
        </p:txBody>
      </p:sp>
      <p:sp>
        <p:nvSpPr>
          <p:cNvPr id="60" name="TextBox 60"/>
          <p:cNvSpPr txBox="1"/>
          <p:nvPr/>
        </p:nvSpPr>
        <p:spPr>
          <a:xfrm>
            <a:off x="7336479" y="9215885"/>
            <a:ext cx="2447334" cy="295866"/>
          </a:xfrm>
          <a:prstGeom prst="rect">
            <a:avLst/>
          </a:prstGeom>
        </p:spPr>
        <p:txBody>
          <a:bodyPr lIns="0" tIns="0" rIns="0" bIns="0" rtlCol="0" anchor="t">
            <a:spAutoFit/>
          </a:bodyPr>
          <a:lstStyle/>
          <a:p>
            <a:pPr algn="l">
              <a:lnSpc>
                <a:spcPts val="1874"/>
              </a:lnSpc>
            </a:pPr>
            <a:r>
              <a:rPr lang="en-US" sz="1124" b="1">
                <a:solidFill>
                  <a:srgbClr val="405449"/>
                </a:solidFill>
                <a:latin typeface="Arimo Bold"/>
                <a:ea typeface="Arimo Bold"/>
                <a:cs typeface="Arimo Bold"/>
                <a:sym typeface="Arimo Bold"/>
              </a:rPr>
              <a:t>₹236.50</a:t>
            </a:r>
          </a:p>
        </p:txBody>
      </p:sp>
      <p:sp>
        <p:nvSpPr>
          <p:cNvPr id="61" name="TextBox 61"/>
          <p:cNvSpPr txBox="1"/>
          <p:nvPr/>
        </p:nvSpPr>
        <p:spPr>
          <a:xfrm>
            <a:off x="10316166" y="6533407"/>
            <a:ext cx="2239413" cy="279949"/>
          </a:xfrm>
          <a:prstGeom prst="rect">
            <a:avLst/>
          </a:prstGeom>
        </p:spPr>
        <p:txBody>
          <a:bodyPr lIns="0" tIns="0" rIns="0" bIns="0" rtlCol="0" anchor="t">
            <a:spAutoFit/>
          </a:bodyPr>
          <a:lstStyle/>
          <a:p>
            <a:pPr algn="l">
              <a:lnSpc>
                <a:spcPts val="2187"/>
              </a:lnSpc>
            </a:pPr>
            <a:r>
              <a:rPr lang="en-US" sz="1750" b="1">
                <a:solidFill>
                  <a:srgbClr val="3B4540"/>
                </a:solidFill>
                <a:latin typeface="Fraunces Bold"/>
                <a:ea typeface="Fraunces Bold"/>
                <a:cs typeface="Fraunces Bold"/>
                <a:sym typeface="Fraunces Bold"/>
              </a:rPr>
              <a:t>Cost Evolution</a:t>
            </a:r>
          </a:p>
        </p:txBody>
      </p:sp>
      <p:sp>
        <p:nvSpPr>
          <p:cNvPr id="62" name="TextBox 62"/>
          <p:cNvSpPr txBox="1"/>
          <p:nvPr/>
        </p:nvSpPr>
        <p:spPr>
          <a:xfrm>
            <a:off x="10316166" y="6905473"/>
            <a:ext cx="3558778" cy="295866"/>
          </a:xfrm>
          <a:prstGeom prst="rect">
            <a:avLst/>
          </a:prstGeom>
        </p:spPr>
        <p:txBody>
          <a:bodyPr lIns="0" tIns="0" rIns="0" bIns="0" rtlCol="0" anchor="t">
            <a:spAutoFit/>
          </a:bodyPr>
          <a:lstStyle/>
          <a:p>
            <a:pPr marL="169664" lvl="1" indent="-84832" algn="l">
              <a:lnSpc>
                <a:spcPts val="1874"/>
              </a:lnSpc>
              <a:buFont typeface="Arial"/>
              <a:buChar char="•"/>
            </a:pPr>
            <a:r>
              <a:rPr lang="en-US" sz="1124" b="1">
                <a:solidFill>
                  <a:srgbClr val="405449"/>
                </a:solidFill>
                <a:latin typeface="Arimo Bold"/>
                <a:ea typeface="Arimo Bold"/>
                <a:cs typeface="Arimo Bold"/>
                <a:sym typeface="Arimo Bold"/>
              </a:rPr>
              <a:t>1990s:</a:t>
            </a:r>
            <a:r>
              <a:rPr lang="en-US" sz="1124">
                <a:solidFill>
                  <a:srgbClr val="405449"/>
                </a:solidFill>
                <a:latin typeface="Arimo"/>
                <a:ea typeface="Arimo"/>
                <a:cs typeface="Arimo"/>
                <a:sym typeface="Arimo"/>
              </a:rPr>
              <a:t> 0.5% = ₹1,750</a:t>
            </a:r>
          </a:p>
        </p:txBody>
      </p:sp>
      <p:sp>
        <p:nvSpPr>
          <p:cNvPr id="63" name="TextBox 63"/>
          <p:cNvSpPr txBox="1"/>
          <p:nvPr/>
        </p:nvSpPr>
        <p:spPr>
          <a:xfrm>
            <a:off x="10316166" y="7196433"/>
            <a:ext cx="3558778" cy="295866"/>
          </a:xfrm>
          <a:prstGeom prst="rect">
            <a:avLst/>
          </a:prstGeom>
        </p:spPr>
        <p:txBody>
          <a:bodyPr lIns="0" tIns="0" rIns="0" bIns="0" rtlCol="0" anchor="t">
            <a:spAutoFit/>
          </a:bodyPr>
          <a:lstStyle/>
          <a:p>
            <a:pPr marL="169664" lvl="1" indent="-84832" algn="l">
              <a:lnSpc>
                <a:spcPts val="1874"/>
              </a:lnSpc>
              <a:buFont typeface="Arial"/>
              <a:buChar char="•"/>
            </a:pPr>
            <a:r>
              <a:rPr lang="en-US" sz="1124" b="1">
                <a:solidFill>
                  <a:srgbClr val="405449"/>
                </a:solidFill>
                <a:latin typeface="Arimo Bold"/>
                <a:ea typeface="Arimo Bold"/>
                <a:cs typeface="Arimo Bold"/>
                <a:sym typeface="Arimo Bold"/>
              </a:rPr>
              <a:t>2000s:</a:t>
            </a:r>
            <a:r>
              <a:rPr lang="en-US" sz="1124">
                <a:solidFill>
                  <a:srgbClr val="405449"/>
                </a:solidFill>
                <a:latin typeface="Arimo"/>
                <a:ea typeface="Arimo"/>
                <a:cs typeface="Arimo"/>
                <a:sym typeface="Arimo"/>
              </a:rPr>
              <a:t> 0.1% = ₹350</a:t>
            </a:r>
          </a:p>
        </p:txBody>
      </p:sp>
      <p:sp>
        <p:nvSpPr>
          <p:cNvPr id="64" name="TextBox 64"/>
          <p:cNvSpPr txBox="1"/>
          <p:nvPr/>
        </p:nvSpPr>
        <p:spPr>
          <a:xfrm>
            <a:off x="10316166" y="7487393"/>
            <a:ext cx="3558778" cy="295866"/>
          </a:xfrm>
          <a:prstGeom prst="rect">
            <a:avLst/>
          </a:prstGeom>
        </p:spPr>
        <p:txBody>
          <a:bodyPr lIns="0" tIns="0" rIns="0" bIns="0" rtlCol="0" anchor="t">
            <a:spAutoFit/>
          </a:bodyPr>
          <a:lstStyle/>
          <a:p>
            <a:pPr marL="169664" lvl="1" indent="-84832" algn="l">
              <a:lnSpc>
                <a:spcPts val="1874"/>
              </a:lnSpc>
              <a:buFont typeface="Arial"/>
              <a:buChar char="•"/>
            </a:pPr>
            <a:r>
              <a:rPr lang="en-US" sz="1124" b="1">
                <a:solidFill>
                  <a:srgbClr val="405449"/>
                </a:solidFill>
                <a:latin typeface="Arimo Bold"/>
                <a:ea typeface="Arimo Bold"/>
                <a:cs typeface="Arimo Bold"/>
                <a:sym typeface="Arimo Bold"/>
              </a:rPr>
              <a:t>2024:</a:t>
            </a:r>
            <a:r>
              <a:rPr lang="en-US" sz="1124">
                <a:solidFill>
                  <a:srgbClr val="405449"/>
                </a:solidFill>
                <a:latin typeface="Arimo"/>
                <a:ea typeface="Arimo"/>
                <a:cs typeface="Arimo"/>
                <a:sym typeface="Arimo"/>
              </a:rPr>
              <a:t> 0.01% = ₹35</a:t>
            </a:r>
          </a:p>
        </p:txBody>
      </p:sp>
      <p:sp>
        <p:nvSpPr>
          <p:cNvPr id="65" name="TextBox 65"/>
          <p:cNvSpPr txBox="1"/>
          <p:nvPr/>
        </p:nvSpPr>
        <p:spPr>
          <a:xfrm>
            <a:off x="10316166" y="7778353"/>
            <a:ext cx="3558778" cy="295866"/>
          </a:xfrm>
          <a:prstGeom prst="rect">
            <a:avLst/>
          </a:prstGeom>
        </p:spPr>
        <p:txBody>
          <a:bodyPr lIns="0" tIns="0" rIns="0" bIns="0" rtlCol="0" anchor="t">
            <a:spAutoFit/>
          </a:bodyPr>
          <a:lstStyle/>
          <a:p>
            <a:pPr marL="169664" lvl="1" indent="-84832" algn="l">
              <a:lnSpc>
                <a:spcPts val="1874"/>
              </a:lnSpc>
              <a:buFont typeface="Arial"/>
              <a:buChar char="•"/>
            </a:pPr>
            <a:r>
              <a:rPr lang="en-US" sz="1124" b="1">
                <a:solidFill>
                  <a:srgbClr val="405449"/>
                </a:solidFill>
                <a:latin typeface="Arimo Bold"/>
                <a:ea typeface="Arimo Bold"/>
                <a:cs typeface="Arimo Bold"/>
                <a:sym typeface="Arimo Bold"/>
              </a:rPr>
              <a:t>Zero-commission:</a:t>
            </a:r>
            <a:r>
              <a:rPr lang="en-US" sz="1124">
                <a:solidFill>
                  <a:srgbClr val="405449"/>
                </a:solidFill>
                <a:latin typeface="Arimo"/>
                <a:ea typeface="Arimo"/>
                <a:cs typeface="Arimo"/>
                <a:sym typeface="Arimo"/>
              </a:rPr>
              <a:t> ₹0</a:t>
            </a:r>
          </a:p>
        </p:txBody>
      </p:sp>
      <p:sp>
        <p:nvSpPr>
          <p:cNvPr id="66" name="TextBox 66"/>
          <p:cNvSpPr txBox="1"/>
          <p:nvPr/>
        </p:nvSpPr>
        <p:spPr>
          <a:xfrm>
            <a:off x="10316166" y="8151314"/>
            <a:ext cx="3558778" cy="534591"/>
          </a:xfrm>
          <a:prstGeom prst="rect">
            <a:avLst/>
          </a:prstGeom>
        </p:spPr>
        <p:txBody>
          <a:bodyPr lIns="0" tIns="0" rIns="0" bIns="0" rtlCol="0" anchor="t">
            <a:spAutoFit/>
          </a:bodyPr>
          <a:lstStyle/>
          <a:p>
            <a:pPr algn="l">
              <a:lnSpc>
                <a:spcPts val="1874"/>
              </a:lnSpc>
            </a:pPr>
            <a:r>
              <a:rPr lang="en-US" sz="1124">
                <a:solidFill>
                  <a:srgbClr val="405449"/>
                </a:solidFill>
                <a:latin typeface="Arimo"/>
                <a:ea typeface="Arimo"/>
                <a:cs typeface="Arimo"/>
                <a:sym typeface="Arimo"/>
              </a:rPr>
              <a:t>Technology has revolutionized cost efficiency in financial markets.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92024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4660554" y="380257"/>
            <a:ext cx="5354688" cy="452437"/>
          </a:xfrm>
          <a:prstGeom prst="rect">
            <a:avLst/>
          </a:prstGeom>
        </p:spPr>
        <p:txBody>
          <a:bodyPr lIns="0" tIns="0" rIns="0" bIns="0" rtlCol="0" anchor="t">
            <a:spAutoFit/>
          </a:bodyPr>
          <a:lstStyle/>
          <a:p>
            <a:pPr algn="l">
              <a:lnSpc>
                <a:spcPts val="3437"/>
              </a:lnSpc>
            </a:pPr>
            <a:r>
              <a:rPr lang="en-US" sz="2750" b="1">
                <a:solidFill>
                  <a:srgbClr val="3B4540"/>
                </a:solidFill>
                <a:latin typeface="Fraunces Bold"/>
                <a:ea typeface="Fraunces Bold"/>
                <a:cs typeface="Fraunces Bold"/>
                <a:sym typeface="Fraunces Bold"/>
              </a:rPr>
              <a:t>How Companies Raise Capital</a:t>
            </a:r>
          </a:p>
        </p:txBody>
      </p:sp>
      <p:sp>
        <p:nvSpPr>
          <p:cNvPr id="7" name="TextBox 7"/>
          <p:cNvSpPr txBox="1"/>
          <p:nvPr/>
        </p:nvSpPr>
        <p:spPr>
          <a:xfrm>
            <a:off x="4660554" y="889397"/>
            <a:ext cx="3550739" cy="221456"/>
          </a:xfrm>
          <a:prstGeom prst="rect">
            <a:avLst/>
          </a:prstGeom>
        </p:spPr>
        <p:txBody>
          <a:bodyPr lIns="0" tIns="0" rIns="0" bIns="0" rtlCol="0" anchor="t">
            <a:spAutoFit/>
          </a:bodyPr>
          <a:lstStyle/>
          <a:p>
            <a:pPr algn="l">
              <a:lnSpc>
                <a:spcPts val="1687"/>
              </a:lnSpc>
            </a:pPr>
            <a:r>
              <a:rPr lang="en-US" sz="1375" b="1">
                <a:solidFill>
                  <a:srgbClr val="3B4540"/>
                </a:solidFill>
                <a:latin typeface="Fraunces Bold"/>
                <a:ea typeface="Fraunces Bold"/>
                <a:cs typeface="Fraunces Bold"/>
                <a:sym typeface="Fraunces Bold"/>
              </a:rPr>
              <a:t>IPO, FPO, and Bond Issuance Explained</a:t>
            </a:r>
          </a:p>
        </p:txBody>
      </p:sp>
      <p:grpSp>
        <p:nvGrpSpPr>
          <p:cNvPr id="8" name="Group 8"/>
          <p:cNvGrpSpPr/>
          <p:nvPr/>
        </p:nvGrpSpPr>
        <p:grpSpPr>
          <a:xfrm>
            <a:off x="4651029" y="1313859"/>
            <a:ext cx="8985799" cy="7325763"/>
            <a:chOff x="0" y="0"/>
            <a:chExt cx="11981066" cy="9767684"/>
          </a:xfrm>
        </p:grpSpPr>
        <p:sp>
          <p:nvSpPr>
            <p:cNvPr id="9" name="Freeform 9"/>
            <p:cNvSpPr/>
            <p:nvPr/>
          </p:nvSpPr>
          <p:spPr>
            <a:xfrm>
              <a:off x="12700" y="12700"/>
              <a:ext cx="11955653" cy="9742297"/>
            </a:xfrm>
            <a:custGeom>
              <a:avLst/>
              <a:gdLst/>
              <a:ahLst/>
              <a:cxnLst/>
              <a:rect l="l" t="t" r="r" b="b"/>
              <a:pathLst>
                <a:path w="11955653" h="9742297">
                  <a:moveTo>
                    <a:pt x="0" y="170053"/>
                  </a:moveTo>
                  <a:cubicBezTo>
                    <a:pt x="0" y="76200"/>
                    <a:pt x="76200" y="0"/>
                    <a:pt x="170180" y="0"/>
                  </a:cubicBezTo>
                  <a:lnTo>
                    <a:pt x="11785473" y="0"/>
                  </a:lnTo>
                  <a:cubicBezTo>
                    <a:pt x="11879453" y="0"/>
                    <a:pt x="11955653" y="76200"/>
                    <a:pt x="11955653" y="170053"/>
                  </a:cubicBezTo>
                  <a:lnTo>
                    <a:pt x="11955653" y="9572244"/>
                  </a:lnTo>
                  <a:cubicBezTo>
                    <a:pt x="11955653" y="9666224"/>
                    <a:pt x="11879453" y="9742297"/>
                    <a:pt x="11785473" y="9742297"/>
                  </a:cubicBezTo>
                  <a:lnTo>
                    <a:pt x="170180" y="9742297"/>
                  </a:lnTo>
                  <a:cubicBezTo>
                    <a:pt x="76200" y="9742297"/>
                    <a:pt x="0" y="9666097"/>
                    <a:pt x="0" y="9572244"/>
                  </a:cubicBezTo>
                  <a:close/>
                </a:path>
              </a:pathLst>
            </a:custGeom>
            <a:solidFill>
              <a:srgbClr val="FAFFFA"/>
            </a:solidFill>
            <a:ln w="12700">
              <a:solidFill>
                <a:srgbClr val="000000"/>
              </a:solidFill>
            </a:ln>
          </p:spPr>
        </p:sp>
        <p:sp>
          <p:nvSpPr>
            <p:cNvPr id="10" name="Freeform 10"/>
            <p:cNvSpPr/>
            <p:nvPr/>
          </p:nvSpPr>
          <p:spPr>
            <a:xfrm>
              <a:off x="0" y="0"/>
              <a:ext cx="11981053" cy="9767697"/>
            </a:xfrm>
            <a:custGeom>
              <a:avLst/>
              <a:gdLst/>
              <a:ahLst/>
              <a:cxnLst/>
              <a:rect l="l" t="t" r="r" b="b"/>
              <a:pathLst>
                <a:path w="11981053" h="9767697">
                  <a:moveTo>
                    <a:pt x="0" y="182753"/>
                  </a:moveTo>
                  <a:cubicBezTo>
                    <a:pt x="0" y="81788"/>
                    <a:pt x="81915" y="0"/>
                    <a:pt x="182880" y="0"/>
                  </a:cubicBezTo>
                  <a:lnTo>
                    <a:pt x="11798173" y="0"/>
                  </a:lnTo>
                  <a:lnTo>
                    <a:pt x="11798173" y="12700"/>
                  </a:lnTo>
                  <a:lnTo>
                    <a:pt x="11798173" y="0"/>
                  </a:lnTo>
                  <a:cubicBezTo>
                    <a:pt x="11899138" y="0"/>
                    <a:pt x="11981053" y="81788"/>
                    <a:pt x="11981053" y="182753"/>
                  </a:cubicBezTo>
                  <a:lnTo>
                    <a:pt x="11968353" y="182753"/>
                  </a:lnTo>
                  <a:lnTo>
                    <a:pt x="11981053" y="182753"/>
                  </a:lnTo>
                  <a:lnTo>
                    <a:pt x="11981053" y="9584944"/>
                  </a:lnTo>
                  <a:lnTo>
                    <a:pt x="11968353" y="9584944"/>
                  </a:lnTo>
                  <a:lnTo>
                    <a:pt x="11981053" y="9584944"/>
                  </a:lnTo>
                  <a:cubicBezTo>
                    <a:pt x="11981053" y="9685909"/>
                    <a:pt x="11899138" y="9767697"/>
                    <a:pt x="11798173" y="9767697"/>
                  </a:cubicBezTo>
                  <a:lnTo>
                    <a:pt x="11798173" y="9754997"/>
                  </a:lnTo>
                  <a:lnTo>
                    <a:pt x="11798173" y="9767697"/>
                  </a:lnTo>
                  <a:lnTo>
                    <a:pt x="182880" y="9767697"/>
                  </a:lnTo>
                  <a:lnTo>
                    <a:pt x="182880" y="9754997"/>
                  </a:lnTo>
                  <a:lnTo>
                    <a:pt x="182880" y="9767697"/>
                  </a:lnTo>
                  <a:cubicBezTo>
                    <a:pt x="81915" y="9767697"/>
                    <a:pt x="0" y="9685909"/>
                    <a:pt x="0" y="9584944"/>
                  </a:cubicBezTo>
                  <a:lnTo>
                    <a:pt x="0" y="182753"/>
                  </a:lnTo>
                  <a:lnTo>
                    <a:pt x="12700" y="182753"/>
                  </a:lnTo>
                  <a:lnTo>
                    <a:pt x="0" y="182753"/>
                  </a:lnTo>
                  <a:moveTo>
                    <a:pt x="25400" y="182753"/>
                  </a:moveTo>
                  <a:lnTo>
                    <a:pt x="25400" y="9584944"/>
                  </a:lnTo>
                  <a:lnTo>
                    <a:pt x="12700" y="9584944"/>
                  </a:lnTo>
                  <a:lnTo>
                    <a:pt x="25400" y="9584944"/>
                  </a:lnTo>
                  <a:cubicBezTo>
                    <a:pt x="25400" y="9671812"/>
                    <a:pt x="95885" y="9742297"/>
                    <a:pt x="182880" y="9742297"/>
                  </a:cubicBezTo>
                  <a:lnTo>
                    <a:pt x="11798173" y="9742297"/>
                  </a:lnTo>
                  <a:cubicBezTo>
                    <a:pt x="11885168" y="9742297"/>
                    <a:pt x="11955653" y="9671812"/>
                    <a:pt x="11955653" y="9584944"/>
                  </a:cubicBezTo>
                  <a:lnTo>
                    <a:pt x="11955653" y="182753"/>
                  </a:lnTo>
                  <a:cubicBezTo>
                    <a:pt x="11955653" y="95885"/>
                    <a:pt x="11885168" y="25400"/>
                    <a:pt x="11798173" y="25400"/>
                  </a:cubicBezTo>
                  <a:lnTo>
                    <a:pt x="182880" y="25400"/>
                  </a:lnTo>
                  <a:lnTo>
                    <a:pt x="182880" y="12700"/>
                  </a:lnTo>
                  <a:lnTo>
                    <a:pt x="182880" y="25400"/>
                  </a:lnTo>
                  <a:cubicBezTo>
                    <a:pt x="95885" y="25400"/>
                    <a:pt x="25400" y="95885"/>
                    <a:pt x="25400" y="182753"/>
                  </a:cubicBezTo>
                  <a:close/>
                </a:path>
              </a:pathLst>
            </a:custGeom>
            <a:solidFill>
              <a:srgbClr val="CED9CE"/>
            </a:solidFill>
            <a:ln w="12700">
              <a:solidFill>
                <a:srgbClr val="000000"/>
              </a:solidFill>
            </a:ln>
          </p:spPr>
        </p:sp>
      </p:grpSp>
      <p:grpSp>
        <p:nvGrpSpPr>
          <p:cNvPr id="11" name="Group 11"/>
          <p:cNvGrpSpPr/>
          <p:nvPr/>
        </p:nvGrpSpPr>
        <p:grpSpPr>
          <a:xfrm>
            <a:off x="4679604" y="1342434"/>
            <a:ext cx="567033" cy="7268613"/>
            <a:chOff x="0" y="0"/>
            <a:chExt cx="756044" cy="9691484"/>
          </a:xfrm>
        </p:grpSpPr>
        <p:sp>
          <p:nvSpPr>
            <p:cNvPr id="12" name="Freeform 12"/>
            <p:cNvSpPr/>
            <p:nvPr/>
          </p:nvSpPr>
          <p:spPr>
            <a:xfrm>
              <a:off x="0" y="0"/>
              <a:ext cx="756158" cy="9691497"/>
            </a:xfrm>
            <a:custGeom>
              <a:avLst/>
              <a:gdLst/>
              <a:ahLst/>
              <a:cxnLst/>
              <a:rect l="l" t="t" r="r" b="b"/>
              <a:pathLst>
                <a:path w="756158" h="9691497">
                  <a:moveTo>
                    <a:pt x="0" y="139700"/>
                  </a:moveTo>
                  <a:cubicBezTo>
                    <a:pt x="0" y="62484"/>
                    <a:pt x="62484" y="0"/>
                    <a:pt x="139700" y="0"/>
                  </a:cubicBezTo>
                  <a:lnTo>
                    <a:pt x="616458" y="0"/>
                  </a:lnTo>
                  <a:cubicBezTo>
                    <a:pt x="693547" y="0"/>
                    <a:pt x="756158" y="62484"/>
                    <a:pt x="756158" y="139700"/>
                  </a:cubicBezTo>
                  <a:lnTo>
                    <a:pt x="756158" y="9551797"/>
                  </a:lnTo>
                  <a:cubicBezTo>
                    <a:pt x="756158" y="9628886"/>
                    <a:pt x="693674" y="9691497"/>
                    <a:pt x="616458" y="9691497"/>
                  </a:cubicBezTo>
                  <a:lnTo>
                    <a:pt x="139700" y="9691497"/>
                  </a:lnTo>
                  <a:cubicBezTo>
                    <a:pt x="62611" y="9691497"/>
                    <a:pt x="0" y="9629013"/>
                    <a:pt x="0" y="9551797"/>
                  </a:cubicBezTo>
                  <a:close/>
                </a:path>
              </a:pathLst>
            </a:custGeom>
            <a:solidFill>
              <a:srgbClr val="E8F3E8"/>
            </a:solidFill>
            <a:ln w="12700">
              <a:solidFill>
                <a:srgbClr val="000000"/>
              </a:solidFill>
            </a:ln>
          </p:spPr>
        </p:sp>
      </p:grpSp>
      <p:sp>
        <p:nvSpPr>
          <p:cNvPr id="13" name="TextBox 13"/>
          <p:cNvSpPr txBox="1"/>
          <p:nvPr/>
        </p:nvSpPr>
        <p:spPr>
          <a:xfrm>
            <a:off x="4856855" y="4872333"/>
            <a:ext cx="212522" cy="237230"/>
          </a:xfrm>
          <a:prstGeom prst="rect">
            <a:avLst/>
          </a:prstGeom>
        </p:spPr>
        <p:txBody>
          <a:bodyPr lIns="0" tIns="0" rIns="0" bIns="0" rtlCol="0" anchor="t">
            <a:spAutoFit/>
          </a:bodyPr>
          <a:lstStyle/>
          <a:p>
            <a:pPr algn="l">
              <a:lnSpc>
                <a:spcPts val="1625"/>
              </a:lnSpc>
            </a:pPr>
            <a:r>
              <a:rPr lang="en-US" sz="1625" b="1">
                <a:solidFill>
                  <a:srgbClr val="405449"/>
                </a:solidFill>
                <a:latin typeface="Fraunces Bold"/>
                <a:ea typeface="Fraunces Bold"/>
                <a:cs typeface="Fraunces Bold"/>
                <a:sym typeface="Fraunces Bold"/>
              </a:rPr>
              <a:t>1</a:t>
            </a:r>
          </a:p>
        </p:txBody>
      </p:sp>
      <p:sp>
        <p:nvSpPr>
          <p:cNvPr id="14" name="TextBox 14"/>
          <p:cNvSpPr txBox="1"/>
          <p:nvPr/>
        </p:nvSpPr>
        <p:spPr>
          <a:xfrm>
            <a:off x="5388321" y="1484109"/>
            <a:ext cx="2516534"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IPO (Initial Public Offering)</a:t>
            </a:r>
          </a:p>
        </p:txBody>
      </p:sp>
      <p:sp>
        <p:nvSpPr>
          <p:cNvPr id="15" name="TextBox 15"/>
          <p:cNvSpPr txBox="1"/>
          <p:nvPr/>
        </p:nvSpPr>
        <p:spPr>
          <a:xfrm>
            <a:off x="5388321" y="1733398"/>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Timeline:</a:t>
            </a:r>
            <a:r>
              <a:rPr lang="en-US" sz="1062">
                <a:solidFill>
                  <a:srgbClr val="405449"/>
                </a:solidFill>
                <a:latin typeface="Arimo"/>
                <a:ea typeface="Arimo"/>
                <a:cs typeface="Arimo"/>
                <a:sym typeface="Arimo"/>
              </a:rPr>
              <a:t> 6-month process from decision to listing. Company hires investment banks, conducts roadshows meeting 200+ investors globally, sets price with regulatory approval, opens for public subscription, and lists on exchange.</a:t>
            </a:r>
          </a:p>
        </p:txBody>
      </p:sp>
      <p:sp>
        <p:nvSpPr>
          <p:cNvPr id="16" name="TextBox 16"/>
          <p:cNvSpPr txBox="1"/>
          <p:nvPr/>
        </p:nvSpPr>
        <p:spPr>
          <a:xfrm>
            <a:off x="5388321" y="2272008"/>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Example—Hyundai India IPO (2023):</a:t>
            </a:r>
            <a:r>
              <a:rPr lang="en-US" sz="1062">
                <a:solidFill>
                  <a:srgbClr val="405449"/>
                </a:solidFill>
                <a:latin typeface="Arimo"/>
                <a:ea typeface="Arimo"/>
                <a:cs typeface="Arimo"/>
                <a:sym typeface="Arimo"/>
              </a:rPr>
              <a:t> Price ₹1,900/share, 1.75 Crore shares issued, raised ₹3,300 Crore capital with 100x oversubscription. Day 1 return of +5%. Investment bank earned ₹45-50 Crore (1% underwriting fee).</a:t>
            </a:r>
          </a:p>
        </p:txBody>
      </p:sp>
      <p:sp>
        <p:nvSpPr>
          <p:cNvPr id="17" name="Freeform 17" descr="preencoded.png"/>
          <p:cNvSpPr/>
          <p:nvPr/>
        </p:nvSpPr>
        <p:spPr>
          <a:xfrm>
            <a:off x="5388321" y="2942187"/>
            <a:ext cx="8078238" cy="5527177"/>
          </a:xfrm>
          <a:custGeom>
            <a:avLst/>
            <a:gdLst/>
            <a:ahLst/>
            <a:cxnLst/>
            <a:rect l="l" t="t" r="r" b="b"/>
            <a:pathLst>
              <a:path w="8078238" h="5527177">
                <a:moveTo>
                  <a:pt x="0" y="0"/>
                </a:moveTo>
                <a:lnTo>
                  <a:pt x="8078238" y="0"/>
                </a:lnTo>
                <a:lnTo>
                  <a:pt x="8078238" y="5527176"/>
                </a:lnTo>
                <a:lnTo>
                  <a:pt x="0" y="5527176"/>
                </a:lnTo>
                <a:lnTo>
                  <a:pt x="0" y="0"/>
                </a:lnTo>
                <a:close/>
              </a:path>
            </a:pathLst>
          </a:custGeom>
          <a:blipFill>
            <a:blip r:embed="rId3"/>
            <a:stretch>
              <a:fillRect l="-17" r="-17"/>
            </a:stretch>
          </a:blipFill>
        </p:spPr>
      </p:sp>
      <p:grpSp>
        <p:nvGrpSpPr>
          <p:cNvPr id="18" name="Group 18"/>
          <p:cNvGrpSpPr/>
          <p:nvPr/>
        </p:nvGrpSpPr>
        <p:grpSpPr>
          <a:xfrm>
            <a:off x="4651029" y="8762257"/>
            <a:ext cx="8985799" cy="1639195"/>
            <a:chOff x="0" y="0"/>
            <a:chExt cx="11981066" cy="2185594"/>
          </a:xfrm>
        </p:grpSpPr>
        <p:sp>
          <p:nvSpPr>
            <p:cNvPr id="19" name="Freeform 19"/>
            <p:cNvSpPr/>
            <p:nvPr/>
          </p:nvSpPr>
          <p:spPr>
            <a:xfrm>
              <a:off x="12700" y="12700"/>
              <a:ext cx="11955653" cy="2160143"/>
            </a:xfrm>
            <a:custGeom>
              <a:avLst/>
              <a:gdLst/>
              <a:ahLst/>
              <a:cxnLst/>
              <a:rect l="l" t="t" r="r" b="b"/>
              <a:pathLst>
                <a:path w="11955653" h="2160143">
                  <a:moveTo>
                    <a:pt x="0" y="170053"/>
                  </a:moveTo>
                  <a:cubicBezTo>
                    <a:pt x="0" y="76200"/>
                    <a:pt x="76835" y="0"/>
                    <a:pt x="171704" y="0"/>
                  </a:cubicBezTo>
                  <a:lnTo>
                    <a:pt x="11783949" y="0"/>
                  </a:lnTo>
                  <a:cubicBezTo>
                    <a:pt x="11878818" y="0"/>
                    <a:pt x="11955653" y="76200"/>
                    <a:pt x="11955653" y="170053"/>
                  </a:cubicBezTo>
                  <a:lnTo>
                    <a:pt x="11955653" y="1990090"/>
                  </a:lnTo>
                  <a:cubicBezTo>
                    <a:pt x="11955653" y="2084070"/>
                    <a:pt x="11878818" y="2160143"/>
                    <a:pt x="11783949" y="2160143"/>
                  </a:cubicBezTo>
                  <a:lnTo>
                    <a:pt x="171704" y="2160143"/>
                  </a:lnTo>
                  <a:cubicBezTo>
                    <a:pt x="76835" y="2160143"/>
                    <a:pt x="0" y="2084070"/>
                    <a:pt x="0" y="1990090"/>
                  </a:cubicBezTo>
                  <a:close/>
                </a:path>
              </a:pathLst>
            </a:custGeom>
            <a:solidFill>
              <a:srgbClr val="FAFFFA"/>
            </a:solidFill>
            <a:ln w="12700">
              <a:solidFill>
                <a:srgbClr val="000000"/>
              </a:solidFill>
            </a:ln>
          </p:spPr>
        </p:sp>
        <p:sp>
          <p:nvSpPr>
            <p:cNvPr id="20" name="Freeform 20"/>
            <p:cNvSpPr/>
            <p:nvPr/>
          </p:nvSpPr>
          <p:spPr>
            <a:xfrm>
              <a:off x="0" y="0"/>
              <a:ext cx="11981053" cy="2185543"/>
            </a:xfrm>
            <a:custGeom>
              <a:avLst/>
              <a:gdLst/>
              <a:ahLst/>
              <a:cxnLst/>
              <a:rect l="l" t="t" r="r" b="b"/>
              <a:pathLst>
                <a:path w="11981053" h="2185543">
                  <a:moveTo>
                    <a:pt x="0" y="182753"/>
                  </a:moveTo>
                  <a:cubicBezTo>
                    <a:pt x="0" y="81788"/>
                    <a:pt x="82677" y="0"/>
                    <a:pt x="184404" y="0"/>
                  </a:cubicBezTo>
                  <a:lnTo>
                    <a:pt x="11796649" y="0"/>
                  </a:lnTo>
                  <a:lnTo>
                    <a:pt x="11796649" y="12700"/>
                  </a:lnTo>
                  <a:lnTo>
                    <a:pt x="11796649" y="0"/>
                  </a:lnTo>
                  <a:cubicBezTo>
                    <a:pt x="11898376" y="0"/>
                    <a:pt x="11981053" y="81788"/>
                    <a:pt x="11981053" y="182753"/>
                  </a:cubicBezTo>
                  <a:lnTo>
                    <a:pt x="11968353" y="182753"/>
                  </a:lnTo>
                  <a:lnTo>
                    <a:pt x="11981053" y="182753"/>
                  </a:lnTo>
                  <a:lnTo>
                    <a:pt x="11981053" y="2002790"/>
                  </a:lnTo>
                  <a:lnTo>
                    <a:pt x="11968353" y="2002790"/>
                  </a:lnTo>
                  <a:lnTo>
                    <a:pt x="11981053" y="2002790"/>
                  </a:lnTo>
                  <a:cubicBezTo>
                    <a:pt x="11981053" y="2103882"/>
                    <a:pt x="11898376" y="2185543"/>
                    <a:pt x="11796649" y="2185543"/>
                  </a:cubicBezTo>
                  <a:lnTo>
                    <a:pt x="11796649" y="2172843"/>
                  </a:lnTo>
                  <a:lnTo>
                    <a:pt x="11796649" y="2185543"/>
                  </a:lnTo>
                  <a:lnTo>
                    <a:pt x="184404" y="2185543"/>
                  </a:lnTo>
                  <a:lnTo>
                    <a:pt x="184404" y="2172843"/>
                  </a:lnTo>
                  <a:lnTo>
                    <a:pt x="184404" y="2185543"/>
                  </a:lnTo>
                  <a:cubicBezTo>
                    <a:pt x="82677" y="2185543"/>
                    <a:pt x="0" y="2103882"/>
                    <a:pt x="0" y="2002790"/>
                  </a:cubicBezTo>
                  <a:lnTo>
                    <a:pt x="0" y="182753"/>
                  </a:lnTo>
                  <a:lnTo>
                    <a:pt x="12700" y="182753"/>
                  </a:lnTo>
                  <a:lnTo>
                    <a:pt x="0" y="182753"/>
                  </a:lnTo>
                  <a:moveTo>
                    <a:pt x="25400" y="182753"/>
                  </a:moveTo>
                  <a:lnTo>
                    <a:pt x="25400" y="2002790"/>
                  </a:lnTo>
                  <a:lnTo>
                    <a:pt x="12700" y="2002790"/>
                  </a:lnTo>
                  <a:lnTo>
                    <a:pt x="25400" y="2002790"/>
                  </a:lnTo>
                  <a:cubicBezTo>
                    <a:pt x="25400" y="2089658"/>
                    <a:pt x="96520" y="2160143"/>
                    <a:pt x="184404" y="2160143"/>
                  </a:cubicBezTo>
                  <a:lnTo>
                    <a:pt x="11796649" y="2160143"/>
                  </a:lnTo>
                  <a:cubicBezTo>
                    <a:pt x="11884660" y="2160143"/>
                    <a:pt x="11955653" y="2089531"/>
                    <a:pt x="11955653" y="2002790"/>
                  </a:cubicBezTo>
                  <a:lnTo>
                    <a:pt x="11955653" y="182753"/>
                  </a:lnTo>
                  <a:cubicBezTo>
                    <a:pt x="11955653" y="95885"/>
                    <a:pt x="11884533" y="25400"/>
                    <a:pt x="11796649" y="25400"/>
                  </a:cubicBezTo>
                  <a:lnTo>
                    <a:pt x="184404" y="25400"/>
                  </a:lnTo>
                  <a:lnTo>
                    <a:pt x="184404" y="12700"/>
                  </a:lnTo>
                  <a:lnTo>
                    <a:pt x="184404" y="25400"/>
                  </a:lnTo>
                  <a:cubicBezTo>
                    <a:pt x="96520" y="25400"/>
                    <a:pt x="25400" y="96012"/>
                    <a:pt x="25400" y="182753"/>
                  </a:cubicBezTo>
                  <a:close/>
                </a:path>
              </a:pathLst>
            </a:custGeom>
            <a:solidFill>
              <a:srgbClr val="CED9CE"/>
            </a:solidFill>
            <a:ln w="12700">
              <a:solidFill>
                <a:srgbClr val="000000"/>
              </a:solidFill>
            </a:ln>
          </p:spPr>
        </p:sp>
      </p:grpSp>
      <p:grpSp>
        <p:nvGrpSpPr>
          <p:cNvPr id="21" name="Group 21"/>
          <p:cNvGrpSpPr/>
          <p:nvPr/>
        </p:nvGrpSpPr>
        <p:grpSpPr>
          <a:xfrm>
            <a:off x="4679604" y="8790832"/>
            <a:ext cx="567033" cy="1582045"/>
            <a:chOff x="0" y="0"/>
            <a:chExt cx="756044" cy="2109394"/>
          </a:xfrm>
        </p:grpSpPr>
        <p:sp>
          <p:nvSpPr>
            <p:cNvPr id="22" name="Freeform 22"/>
            <p:cNvSpPr/>
            <p:nvPr/>
          </p:nvSpPr>
          <p:spPr>
            <a:xfrm>
              <a:off x="0" y="0"/>
              <a:ext cx="756158" cy="2109470"/>
            </a:xfrm>
            <a:custGeom>
              <a:avLst/>
              <a:gdLst/>
              <a:ahLst/>
              <a:cxnLst/>
              <a:rect l="l" t="t" r="r" b="b"/>
              <a:pathLst>
                <a:path w="756158" h="2109470">
                  <a:moveTo>
                    <a:pt x="0" y="139700"/>
                  </a:moveTo>
                  <a:cubicBezTo>
                    <a:pt x="0" y="62484"/>
                    <a:pt x="62484" y="0"/>
                    <a:pt x="139700" y="0"/>
                  </a:cubicBezTo>
                  <a:lnTo>
                    <a:pt x="616458" y="0"/>
                  </a:lnTo>
                  <a:cubicBezTo>
                    <a:pt x="693547" y="0"/>
                    <a:pt x="756158" y="62484"/>
                    <a:pt x="756158" y="139700"/>
                  </a:cubicBezTo>
                  <a:lnTo>
                    <a:pt x="756158" y="1969770"/>
                  </a:lnTo>
                  <a:cubicBezTo>
                    <a:pt x="756158" y="2046859"/>
                    <a:pt x="693674" y="2109470"/>
                    <a:pt x="616458" y="2109470"/>
                  </a:cubicBezTo>
                  <a:lnTo>
                    <a:pt x="139700" y="2109470"/>
                  </a:lnTo>
                  <a:cubicBezTo>
                    <a:pt x="62611" y="2109470"/>
                    <a:pt x="0" y="2046986"/>
                    <a:pt x="0" y="1969770"/>
                  </a:cubicBezTo>
                  <a:close/>
                </a:path>
              </a:pathLst>
            </a:custGeom>
            <a:solidFill>
              <a:srgbClr val="E8F3E8"/>
            </a:solidFill>
            <a:ln w="12700">
              <a:solidFill>
                <a:srgbClr val="000000"/>
              </a:solidFill>
            </a:ln>
          </p:spPr>
        </p:sp>
      </p:grpSp>
      <p:sp>
        <p:nvSpPr>
          <p:cNvPr id="23" name="TextBox 23"/>
          <p:cNvSpPr txBox="1"/>
          <p:nvPr/>
        </p:nvSpPr>
        <p:spPr>
          <a:xfrm>
            <a:off x="4856855" y="9477527"/>
            <a:ext cx="212522" cy="237230"/>
          </a:xfrm>
          <a:prstGeom prst="rect">
            <a:avLst/>
          </a:prstGeom>
        </p:spPr>
        <p:txBody>
          <a:bodyPr lIns="0" tIns="0" rIns="0" bIns="0" rtlCol="0" anchor="t">
            <a:spAutoFit/>
          </a:bodyPr>
          <a:lstStyle/>
          <a:p>
            <a:pPr algn="l">
              <a:lnSpc>
                <a:spcPts val="1625"/>
              </a:lnSpc>
            </a:pPr>
            <a:r>
              <a:rPr lang="en-US" sz="1625" b="1">
                <a:solidFill>
                  <a:srgbClr val="405449"/>
                </a:solidFill>
                <a:latin typeface="Fraunces Bold"/>
                <a:ea typeface="Fraunces Bold"/>
                <a:cs typeface="Fraunces Bold"/>
                <a:sym typeface="Fraunces Bold"/>
              </a:rPr>
              <a:t>2</a:t>
            </a:r>
          </a:p>
        </p:txBody>
      </p:sp>
      <p:sp>
        <p:nvSpPr>
          <p:cNvPr id="24" name="TextBox 24"/>
          <p:cNvSpPr txBox="1"/>
          <p:nvPr/>
        </p:nvSpPr>
        <p:spPr>
          <a:xfrm>
            <a:off x="5388321" y="8932516"/>
            <a:ext cx="2925366"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FPO (Follow-On Public Offering)</a:t>
            </a:r>
          </a:p>
        </p:txBody>
      </p:sp>
      <p:sp>
        <p:nvSpPr>
          <p:cNvPr id="25" name="TextBox 25"/>
          <p:cNvSpPr txBox="1"/>
          <p:nvPr/>
        </p:nvSpPr>
        <p:spPr>
          <a:xfrm>
            <a:off x="5388321" y="9181805"/>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When to use:</a:t>
            </a:r>
            <a:r>
              <a:rPr lang="en-US" sz="1062">
                <a:solidFill>
                  <a:srgbClr val="405449"/>
                </a:solidFill>
                <a:latin typeface="Arimo"/>
                <a:ea typeface="Arimo"/>
                <a:cs typeface="Arimo"/>
                <a:sym typeface="Arimo"/>
              </a:rPr>
              <a:t> Already-public company needs additional capital for expansion. Process is faster (30-45 days) with existing shareholders getting priority through rights issues.</a:t>
            </a:r>
          </a:p>
        </p:txBody>
      </p:sp>
      <p:sp>
        <p:nvSpPr>
          <p:cNvPr id="26" name="TextBox 26"/>
          <p:cNvSpPr txBox="1"/>
          <p:nvPr/>
        </p:nvSpPr>
        <p:spPr>
          <a:xfrm>
            <a:off x="5388321" y="9720415"/>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Example—Reliance FPO:</a:t>
            </a:r>
            <a:r>
              <a:rPr lang="en-US" sz="1062">
                <a:solidFill>
                  <a:srgbClr val="405449"/>
                </a:solidFill>
                <a:latin typeface="Arimo"/>
                <a:ea typeface="Arimo"/>
                <a:cs typeface="Arimo"/>
                <a:sym typeface="Arimo"/>
              </a:rPr>
              <a:t> 2 Crore shares at ₹2,200 raised ₹44,000 Crore for refinery expansion and renewable energy. Existing shareholders experienced ownership dilution but company gained significant growth capital.</a:t>
            </a:r>
          </a:p>
        </p:txBody>
      </p:sp>
      <p:grpSp>
        <p:nvGrpSpPr>
          <p:cNvPr id="27" name="Group 27"/>
          <p:cNvGrpSpPr/>
          <p:nvPr/>
        </p:nvGrpSpPr>
        <p:grpSpPr>
          <a:xfrm>
            <a:off x="4651029" y="10524087"/>
            <a:ext cx="8985799" cy="7325763"/>
            <a:chOff x="0" y="0"/>
            <a:chExt cx="11981066" cy="9767684"/>
          </a:xfrm>
        </p:grpSpPr>
        <p:sp>
          <p:nvSpPr>
            <p:cNvPr id="28" name="Freeform 28"/>
            <p:cNvSpPr/>
            <p:nvPr/>
          </p:nvSpPr>
          <p:spPr>
            <a:xfrm>
              <a:off x="12700" y="12700"/>
              <a:ext cx="11955653" cy="9742297"/>
            </a:xfrm>
            <a:custGeom>
              <a:avLst/>
              <a:gdLst/>
              <a:ahLst/>
              <a:cxnLst/>
              <a:rect l="l" t="t" r="r" b="b"/>
              <a:pathLst>
                <a:path w="11955653" h="9742297">
                  <a:moveTo>
                    <a:pt x="0" y="170053"/>
                  </a:moveTo>
                  <a:cubicBezTo>
                    <a:pt x="0" y="76200"/>
                    <a:pt x="76200" y="0"/>
                    <a:pt x="170180" y="0"/>
                  </a:cubicBezTo>
                  <a:lnTo>
                    <a:pt x="11785473" y="0"/>
                  </a:lnTo>
                  <a:cubicBezTo>
                    <a:pt x="11879453" y="0"/>
                    <a:pt x="11955653" y="76200"/>
                    <a:pt x="11955653" y="170053"/>
                  </a:cubicBezTo>
                  <a:lnTo>
                    <a:pt x="11955653" y="9572244"/>
                  </a:lnTo>
                  <a:cubicBezTo>
                    <a:pt x="11955653" y="9666224"/>
                    <a:pt x="11879453" y="9742297"/>
                    <a:pt x="11785473" y="9742297"/>
                  </a:cubicBezTo>
                  <a:lnTo>
                    <a:pt x="170180" y="9742297"/>
                  </a:lnTo>
                  <a:cubicBezTo>
                    <a:pt x="76200" y="9742297"/>
                    <a:pt x="0" y="9666097"/>
                    <a:pt x="0" y="9572244"/>
                  </a:cubicBezTo>
                  <a:close/>
                </a:path>
              </a:pathLst>
            </a:custGeom>
            <a:solidFill>
              <a:srgbClr val="FAFFFA"/>
            </a:solidFill>
            <a:ln w="12700">
              <a:solidFill>
                <a:srgbClr val="000000"/>
              </a:solidFill>
            </a:ln>
          </p:spPr>
        </p:sp>
        <p:sp>
          <p:nvSpPr>
            <p:cNvPr id="29" name="Freeform 29"/>
            <p:cNvSpPr/>
            <p:nvPr/>
          </p:nvSpPr>
          <p:spPr>
            <a:xfrm>
              <a:off x="0" y="0"/>
              <a:ext cx="11981053" cy="9767697"/>
            </a:xfrm>
            <a:custGeom>
              <a:avLst/>
              <a:gdLst/>
              <a:ahLst/>
              <a:cxnLst/>
              <a:rect l="l" t="t" r="r" b="b"/>
              <a:pathLst>
                <a:path w="11981053" h="9767697">
                  <a:moveTo>
                    <a:pt x="0" y="182753"/>
                  </a:moveTo>
                  <a:cubicBezTo>
                    <a:pt x="0" y="81788"/>
                    <a:pt x="81915" y="0"/>
                    <a:pt x="182880" y="0"/>
                  </a:cubicBezTo>
                  <a:lnTo>
                    <a:pt x="11798173" y="0"/>
                  </a:lnTo>
                  <a:lnTo>
                    <a:pt x="11798173" y="12700"/>
                  </a:lnTo>
                  <a:lnTo>
                    <a:pt x="11798173" y="0"/>
                  </a:lnTo>
                  <a:cubicBezTo>
                    <a:pt x="11899138" y="0"/>
                    <a:pt x="11981053" y="81788"/>
                    <a:pt x="11981053" y="182753"/>
                  </a:cubicBezTo>
                  <a:lnTo>
                    <a:pt x="11968353" y="182753"/>
                  </a:lnTo>
                  <a:lnTo>
                    <a:pt x="11981053" y="182753"/>
                  </a:lnTo>
                  <a:lnTo>
                    <a:pt x="11981053" y="9584944"/>
                  </a:lnTo>
                  <a:lnTo>
                    <a:pt x="11968353" y="9584944"/>
                  </a:lnTo>
                  <a:lnTo>
                    <a:pt x="11981053" y="9584944"/>
                  </a:lnTo>
                  <a:cubicBezTo>
                    <a:pt x="11981053" y="9685909"/>
                    <a:pt x="11899138" y="9767697"/>
                    <a:pt x="11798173" y="9767697"/>
                  </a:cubicBezTo>
                  <a:lnTo>
                    <a:pt x="11798173" y="9754997"/>
                  </a:lnTo>
                  <a:lnTo>
                    <a:pt x="11798173" y="9767697"/>
                  </a:lnTo>
                  <a:lnTo>
                    <a:pt x="182880" y="9767697"/>
                  </a:lnTo>
                  <a:lnTo>
                    <a:pt x="182880" y="9754997"/>
                  </a:lnTo>
                  <a:lnTo>
                    <a:pt x="182880" y="9767697"/>
                  </a:lnTo>
                  <a:cubicBezTo>
                    <a:pt x="81915" y="9767697"/>
                    <a:pt x="0" y="9685909"/>
                    <a:pt x="0" y="9584944"/>
                  </a:cubicBezTo>
                  <a:lnTo>
                    <a:pt x="0" y="182753"/>
                  </a:lnTo>
                  <a:lnTo>
                    <a:pt x="12700" y="182753"/>
                  </a:lnTo>
                  <a:lnTo>
                    <a:pt x="0" y="182753"/>
                  </a:lnTo>
                  <a:moveTo>
                    <a:pt x="25400" y="182753"/>
                  </a:moveTo>
                  <a:lnTo>
                    <a:pt x="25400" y="9584944"/>
                  </a:lnTo>
                  <a:lnTo>
                    <a:pt x="12700" y="9584944"/>
                  </a:lnTo>
                  <a:lnTo>
                    <a:pt x="25400" y="9584944"/>
                  </a:lnTo>
                  <a:cubicBezTo>
                    <a:pt x="25400" y="9671812"/>
                    <a:pt x="95885" y="9742297"/>
                    <a:pt x="182880" y="9742297"/>
                  </a:cubicBezTo>
                  <a:lnTo>
                    <a:pt x="11798173" y="9742297"/>
                  </a:lnTo>
                  <a:cubicBezTo>
                    <a:pt x="11885168" y="9742297"/>
                    <a:pt x="11955653" y="9671812"/>
                    <a:pt x="11955653" y="9584944"/>
                  </a:cubicBezTo>
                  <a:lnTo>
                    <a:pt x="11955653" y="182753"/>
                  </a:lnTo>
                  <a:cubicBezTo>
                    <a:pt x="11955653" y="95885"/>
                    <a:pt x="11885168" y="25400"/>
                    <a:pt x="11798173" y="25400"/>
                  </a:cubicBezTo>
                  <a:lnTo>
                    <a:pt x="182880" y="25400"/>
                  </a:lnTo>
                  <a:lnTo>
                    <a:pt x="182880" y="12700"/>
                  </a:lnTo>
                  <a:lnTo>
                    <a:pt x="182880" y="25400"/>
                  </a:lnTo>
                  <a:cubicBezTo>
                    <a:pt x="95885" y="25400"/>
                    <a:pt x="25400" y="95885"/>
                    <a:pt x="25400" y="182753"/>
                  </a:cubicBezTo>
                  <a:close/>
                </a:path>
              </a:pathLst>
            </a:custGeom>
            <a:solidFill>
              <a:srgbClr val="CED9CE"/>
            </a:solidFill>
            <a:ln w="12700">
              <a:solidFill>
                <a:srgbClr val="000000"/>
              </a:solidFill>
            </a:ln>
          </p:spPr>
        </p:sp>
      </p:grpSp>
      <p:grpSp>
        <p:nvGrpSpPr>
          <p:cNvPr id="30" name="Group 30"/>
          <p:cNvGrpSpPr/>
          <p:nvPr/>
        </p:nvGrpSpPr>
        <p:grpSpPr>
          <a:xfrm>
            <a:off x="4679604" y="10552662"/>
            <a:ext cx="567033" cy="7268613"/>
            <a:chOff x="0" y="0"/>
            <a:chExt cx="756044" cy="9691484"/>
          </a:xfrm>
        </p:grpSpPr>
        <p:sp>
          <p:nvSpPr>
            <p:cNvPr id="31" name="Freeform 31"/>
            <p:cNvSpPr/>
            <p:nvPr/>
          </p:nvSpPr>
          <p:spPr>
            <a:xfrm>
              <a:off x="0" y="0"/>
              <a:ext cx="756158" cy="9691497"/>
            </a:xfrm>
            <a:custGeom>
              <a:avLst/>
              <a:gdLst/>
              <a:ahLst/>
              <a:cxnLst/>
              <a:rect l="l" t="t" r="r" b="b"/>
              <a:pathLst>
                <a:path w="756158" h="9691497">
                  <a:moveTo>
                    <a:pt x="0" y="139700"/>
                  </a:moveTo>
                  <a:cubicBezTo>
                    <a:pt x="0" y="62484"/>
                    <a:pt x="62484" y="0"/>
                    <a:pt x="139700" y="0"/>
                  </a:cubicBezTo>
                  <a:lnTo>
                    <a:pt x="616458" y="0"/>
                  </a:lnTo>
                  <a:cubicBezTo>
                    <a:pt x="693547" y="0"/>
                    <a:pt x="756158" y="62484"/>
                    <a:pt x="756158" y="139700"/>
                  </a:cubicBezTo>
                  <a:lnTo>
                    <a:pt x="756158" y="9551797"/>
                  </a:lnTo>
                  <a:cubicBezTo>
                    <a:pt x="756158" y="9628886"/>
                    <a:pt x="693674" y="9691497"/>
                    <a:pt x="616458" y="9691497"/>
                  </a:cubicBezTo>
                  <a:lnTo>
                    <a:pt x="139700" y="9691497"/>
                  </a:lnTo>
                  <a:cubicBezTo>
                    <a:pt x="62611" y="9691497"/>
                    <a:pt x="0" y="9629013"/>
                    <a:pt x="0" y="9551797"/>
                  </a:cubicBezTo>
                  <a:close/>
                </a:path>
              </a:pathLst>
            </a:custGeom>
            <a:solidFill>
              <a:srgbClr val="E8F3E8"/>
            </a:solidFill>
            <a:ln w="12700">
              <a:solidFill>
                <a:srgbClr val="000000"/>
              </a:solidFill>
            </a:ln>
          </p:spPr>
        </p:sp>
      </p:grpSp>
      <p:sp>
        <p:nvSpPr>
          <p:cNvPr id="32" name="TextBox 32"/>
          <p:cNvSpPr txBox="1"/>
          <p:nvPr/>
        </p:nvSpPr>
        <p:spPr>
          <a:xfrm>
            <a:off x="4856855" y="14082560"/>
            <a:ext cx="212522" cy="237230"/>
          </a:xfrm>
          <a:prstGeom prst="rect">
            <a:avLst/>
          </a:prstGeom>
        </p:spPr>
        <p:txBody>
          <a:bodyPr lIns="0" tIns="0" rIns="0" bIns="0" rtlCol="0" anchor="t">
            <a:spAutoFit/>
          </a:bodyPr>
          <a:lstStyle/>
          <a:p>
            <a:pPr algn="l">
              <a:lnSpc>
                <a:spcPts val="1625"/>
              </a:lnSpc>
            </a:pPr>
            <a:r>
              <a:rPr lang="en-US" sz="1625" b="1">
                <a:solidFill>
                  <a:srgbClr val="405449"/>
                </a:solidFill>
                <a:latin typeface="Fraunces Bold"/>
                <a:ea typeface="Fraunces Bold"/>
                <a:cs typeface="Fraunces Bold"/>
                <a:sym typeface="Fraunces Bold"/>
              </a:rPr>
              <a:t>3</a:t>
            </a:r>
          </a:p>
        </p:txBody>
      </p:sp>
      <p:sp>
        <p:nvSpPr>
          <p:cNvPr id="33" name="TextBox 33"/>
          <p:cNvSpPr txBox="1"/>
          <p:nvPr/>
        </p:nvSpPr>
        <p:spPr>
          <a:xfrm>
            <a:off x="5388321" y="10694346"/>
            <a:ext cx="2603897"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Bond Issuance (Debt Capital)</a:t>
            </a:r>
          </a:p>
        </p:txBody>
      </p:sp>
      <p:sp>
        <p:nvSpPr>
          <p:cNvPr id="34" name="TextBox 34"/>
          <p:cNvSpPr txBox="1"/>
          <p:nvPr/>
        </p:nvSpPr>
        <p:spPr>
          <a:xfrm>
            <a:off x="5388321" y="10943634"/>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Structure:</a:t>
            </a:r>
            <a:r>
              <a:rPr lang="en-US" sz="1062">
                <a:solidFill>
                  <a:srgbClr val="405449"/>
                </a:solidFill>
                <a:latin typeface="Arimo"/>
                <a:ea typeface="Arimo"/>
                <a:cs typeface="Arimo"/>
                <a:sym typeface="Arimo"/>
              </a:rPr>
              <a:t> Company borrows ₹100 Crore for 5 years at 7% annual coupon, pays ₹7 Crore interest yearly, returns ₹100 Crore principal at maturity. Investors receive total ₹135 Crore (₹35 Cr interest + ₹100 Cr principal).</a:t>
            </a:r>
          </a:p>
        </p:txBody>
      </p:sp>
      <p:sp>
        <p:nvSpPr>
          <p:cNvPr id="35" name="TextBox 35"/>
          <p:cNvSpPr txBox="1"/>
          <p:nvPr/>
        </p:nvSpPr>
        <p:spPr>
          <a:xfrm>
            <a:off x="5388321" y="11482235"/>
            <a:ext cx="8078238" cy="510778"/>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Advantages:</a:t>
            </a:r>
            <a:r>
              <a:rPr lang="en-US" sz="1062">
                <a:solidFill>
                  <a:srgbClr val="405449"/>
                </a:solidFill>
                <a:latin typeface="Arimo"/>
                <a:ea typeface="Arimo"/>
                <a:cs typeface="Arimo"/>
                <a:sym typeface="Arimo"/>
              </a:rPr>
              <a:t> No ownership dilution, interest is tax-deductible, fixed predictable cost. </a:t>
            </a:r>
            <a:r>
              <a:rPr lang="en-US" sz="1062" b="1">
                <a:solidFill>
                  <a:srgbClr val="405449"/>
                </a:solidFill>
                <a:latin typeface="Arimo Bold"/>
                <a:ea typeface="Arimo Bold"/>
                <a:cs typeface="Arimo Bold"/>
                <a:sym typeface="Arimo Bold"/>
              </a:rPr>
              <a:t>Risk:</a:t>
            </a:r>
            <a:r>
              <a:rPr lang="en-US" sz="1062">
                <a:solidFill>
                  <a:srgbClr val="405449"/>
                </a:solidFill>
                <a:latin typeface="Arimo"/>
                <a:ea typeface="Arimo"/>
                <a:cs typeface="Arimo"/>
                <a:sym typeface="Arimo"/>
              </a:rPr>
              <a:t> Must pay regardless of profitability—creates financial obligation in all scenarios.</a:t>
            </a:r>
          </a:p>
        </p:txBody>
      </p:sp>
      <p:sp>
        <p:nvSpPr>
          <p:cNvPr id="36" name="Freeform 36" descr="preencoded.png"/>
          <p:cNvSpPr/>
          <p:nvPr/>
        </p:nvSpPr>
        <p:spPr>
          <a:xfrm>
            <a:off x="5388321" y="12152414"/>
            <a:ext cx="8078238" cy="5527177"/>
          </a:xfrm>
          <a:custGeom>
            <a:avLst/>
            <a:gdLst/>
            <a:ahLst/>
            <a:cxnLst/>
            <a:rect l="l" t="t" r="r" b="b"/>
            <a:pathLst>
              <a:path w="8078238" h="5527177">
                <a:moveTo>
                  <a:pt x="0" y="0"/>
                </a:moveTo>
                <a:lnTo>
                  <a:pt x="8078238" y="0"/>
                </a:lnTo>
                <a:lnTo>
                  <a:pt x="8078238" y="5527177"/>
                </a:lnTo>
                <a:lnTo>
                  <a:pt x="0" y="5527177"/>
                </a:lnTo>
                <a:lnTo>
                  <a:pt x="0" y="0"/>
                </a:lnTo>
                <a:close/>
              </a:path>
            </a:pathLst>
          </a:custGeom>
          <a:blipFill>
            <a:blip r:embed="rId4"/>
            <a:stretch>
              <a:fillRect l="-17" r="-17"/>
            </a:stretch>
          </a:blipFill>
        </p:spPr>
      </p:sp>
      <p:grpSp>
        <p:nvGrpSpPr>
          <p:cNvPr id="37" name="Group 37"/>
          <p:cNvGrpSpPr/>
          <p:nvPr/>
        </p:nvGrpSpPr>
        <p:grpSpPr>
          <a:xfrm>
            <a:off x="4660554" y="17999716"/>
            <a:ext cx="8966749" cy="1055932"/>
            <a:chOff x="0" y="0"/>
            <a:chExt cx="11955666" cy="1407909"/>
          </a:xfrm>
        </p:grpSpPr>
        <p:sp>
          <p:nvSpPr>
            <p:cNvPr id="38" name="Freeform 38"/>
            <p:cNvSpPr/>
            <p:nvPr/>
          </p:nvSpPr>
          <p:spPr>
            <a:xfrm>
              <a:off x="0" y="0"/>
              <a:ext cx="11955780" cy="1407922"/>
            </a:xfrm>
            <a:custGeom>
              <a:avLst/>
              <a:gdLst/>
              <a:ahLst/>
              <a:cxnLst/>
              <a:rect l="l" t="t" r="r" b="b"/>
              <a:pathLst>
                <a:path w="11955780" h="1407922">
                  <a:moveTo>
                    <a:pt x="0" y="170180"/>
                  </a:moveTo>
                  <a:cubicBezTo>
                    <a:pt x="0" y="76200"/>
                    <a:pt x="76200" y="0"/>
                    <a:pt x="170180" y="0"/>
                  </a:cubicBezTo>
                  <a:lnTo>
                    <a:pt x="11785600" y="0"/>
                  </a:lnTo>
                  <a:cubicBezTo>
                    <a:pt x="11879580" y="0"/>
                    <a:pt x="11955780" y="76200"/>
                    <a:pt x="11955780" y="170180"/>
                  </a:cubicBezTo>
                  <a:lnTo>
                    <a:pt x="11955780" y="1237742"/>
                  </a:lnTo>
                  <a:cubicBezTo>
                    <a:pt x="11955780" y="1331722"/>
                    <a:pt x="11879580" y="1407922"/>
                    <a:pt x="11785600" y="1407922"/>
                  </a:cubicBezTo>
                  <a:lnTo>
                    <a:pt x="170180" y="1407922"/>
                  </a:lnTo>
                  <a:cubicBezTo>
                    <a:pt x="76200" y="1407922"/>
                    <a:pt x="0" y="1331722"/>
                    <a:pt x="0" y="1237742"/>
                  </a:cubicBezTo>
                  <a:close/>
                </a:path>
              </a:pathLst>
            </a:custGeom>
            <a:solidFill>
              <a:srgbClr val="CCE6D1"/>
            </a:solidFill>
            <a:ln w="12700">
              <a:solidFill>
                <a:srgbClr val="000000"/>
              </a:solidFill>
            </a:ln>
          </p:spPr>
        </p:sp>
      </p:grpSp>
      <p:sp>
        <p:nvSpPr>
          <p:cNvPr id="39" name="Freeform 39" descr="preencoded.png"/>
          <p:cNvSpPr/>
          <p:nvPr/>
        </p:nvSpPr>
        <p:spPr>
          <a:xfrm>
            <a:off x="4802238" y="18205247"/>
            <a:ext cx="177108" cy="141684"/>
          </a:xfrm>
          <a:custGeom>
            <a:avLst/>
            <a:gdLst/>
            <a:ahLst/>
            <a:cxnLst/>
            <a:rect l="l" t="t" r="r" b="b"/>
            <a:pathLst>
              <a:path w="177108" h="141684">
                <a:moveTo>
                  <a:pt x="0" y="0"/>
                </a:moveTo>
                <a:lnTo>
                  <a:pt x="177108" y="0"/>
                </a:lnTo>
                <a:lnTo>
                  <a:pt x="177108" y="141684"/>
                </a:lnTo>
                <a:lnTo>
                  <a:pt x="0" y="141684"/>
                </a:lnTo>
                <a:lnTo>
                  <a:pt x="0" y="0"/>
                </a:lnTo>
                <a:close/>
              </a:path>
            </a:pathLst>
          </a:custGeom>
          <a:blipFill>
            <a:blip r:embed="rId5"/>
            <a:stretch>
              <a:fillRect l="-666" r="-666"/>
            </a:stretch>
          </a:blipFill>
        </p:spPr>
      </p:sp>
      <p:sp>
        <p:nvSpPr>
          <p:cNvPr id="40" name="TextBox 40"/>
          <p:cNvSpPr txBox="1"/>
          <p:nvPr/>
        </p:nvSpPr>
        <p:spPr>
          <a:xfrm>
            <a:off x="5121031" y="18119674"/>
            <a:ext cx="8364588" cy="737597"/>
          </a:xfrm>
          <a:prstGeom prst="rect">
            <a:avLst/>
          </a:prstGeom>
        </p:spPr>
        <p:txBody>
          <a:bodyPr lIns="0" tIns="0" rIns="0" bIns="0" rtlCol="0" anchor="t">
            <a:spAutoFit/>
          </a:bodyPr>
          <a:lstStyle/>
          <a:p>
            <a:pPr algn="l">
              <a:lnSpc>
                <a:spcPts val="1750"/>
              </a:lnSpc>
            </a:pPr>
            <a:r>
              <a:rPr lang="en-US" sz="1062" b="1">
                <a:solidFill>
                  <a:srgbClr val="000000"/>
                </a:solidFill>
                <a:latin typeface="Arimo Bold"/>
                <a:ea typeface="Arimo Bold"/>
                <a:cs typeface="Arimo Bold"/>
                <a:sym typeface="Arimo Bold"/>
              </a:rPr>
              <a:t>Cost of Capital Concept:</a:t>
            </a:r>
            <a:r>
              <a:rPr lang="en-US" sz="1062">
                <a:solidFill>
                  <a:srgbClr val="000000"/>
                </a:solidFill>
                <a:latin typeface="Arimo"/>
                <a:ea typeface="Arimo"/>
                <a:cs typeface="Arimo"/>
                <a:sym typeface="Arimo"/>
              </a:rPr>
              <a:t> If a company finances 60% through debt at 8% (₹4.8 Cr cost) and 40% through equity at 12% (₹4.8 Cr cost), total cost of capital is 9.6%. The company must find projects earning above 9.6% to create value—this mechanism allocates capital to most productive uses.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4660554" y="521494"/>
            <a:ext cx="8218437" cy="452437"/>
          </a:xfrm>
          <a:prstGeom prst="rect">
            <a:avLst/>
          </a:prstGeom>
        </p:spPr>
        <p:txBody>
          <a:bodyPr lIns="0" tIns="0" rIns="0" bIns="0" rtlCol="0" anchor="t">
            <a:spAutoFit/>
          </a:bodyPr>
          <a:lstStyle/>
          <a:p>
            <a:pPr algn="l">
              <a:lnSpc>
                <a:spcPts val="3437"/>
              </a:lnSpc>
            </a:pPr>
            <a:r>
              <a:rPr lang="en-US" sz="2750" b="1">
                <a:solidFill>
                  <a:srgbClr val="3B4540"/>
                </a:solidFill>
                <a:latin typeface="Fraunces Bold"/>
                <a:ea typeface="Fraunces Bold"/>
                <a:cs typeface="Fraunces Bold"/>
                <a:sym typeface="Fraunces Bold"/>
              </a:rPr>
              <a:t>The Dark Side: Conflicts, Manipulation &amp; Risk</a:t>
            </a:r>
          </a:p>
        </p:txBody>
      </p:sp>
      <p:grpSp>
        <p:nvGrpSpPr>
          <p:cNvPr id="7" name="Group 7"/>
          <p:cNvGrpSpPr/>
          <p:nvPr/>
        </p:nvGrpSpPr>
        <p:grpSpPr>
          <a:xfrm>
            <a:off x="4660554" y="1469974"/>
            <a:ext cx="2894409" cy="5300958"/>
            <a:chOff x="0" y="0"/>
            <a:chExt cx="3859212" cy="7067944"/>
          </a:xfrm>
        </p:grpSpPr>
        <p:sp>
          <p:nvSpPr>
            <p:cNvPr id="8" name="Freeform 8"/>
            <p:cNvSpPr/>
            <p:nvPr/>
          </p:nvSpPr>
          <p:spPr>
            <a:xfrm>
              <a:off x="0" y="0"/>
              <a:ext cx="3859276" cy="7067931"/>
            </a:xfrm>
            <a:custGeom>
              <a:avLst/>
              <a:gdLst/>
              <a:ahLst/>
              <a:cxnLst/>
              <a:rect l="l" t="t" r="r" b="b"/>
              <a:pathLst>
                <a:path w="3859276" h="7067931">
                  <a:moveTo>
                    <a:pt x="0" y="121920"/>
                  </a:moveTo>
                  <a:cubicBezTo>
                    <a:pt x="0" y="54610"/>
                    <a:pt x="54610" y="0"/>
                    <a:pt x="121920" y="0"/>
                  </a:cubicBezTo>
                  <a:lnTo>
                    <a:pt x="3737356" y="0"/>
                  </a:lnTo>
                  <a:cubicBezTo>
                    <a:pt x="3804666" y="0"/>
                    <a:pt x="3859276" y="54610"/>
                    <a:pt x="3859276" y="121920"/>
                  </a:cubicBezTo>
                  <a:lnTo>
                    <a:pt x="3859276" y="6946011"/>
                  </a:lnTo>
                  <a:cubicBezTo>
                    <a:pt x="3859276" y="7013321"/>
                    <a:pt x="3804666" y="7067931"/>
                    <a:pt x="3737356" y="7067931"/>
                  </a:cubicBezTo>
                  <a:lnTo>
                    <a:pt x="121920" y="7067931"/>
                  </a:lnTo>
                  <a:cubicBezTo>
                    <a:pt x="54610" y="7067931"/>
                    <a:pt x="0" y="7013321"/>
                    <a:pt x="0" y="6946011"/>
                  </a:cubicBezTo>
                  <a:close/>
                </a:path>
              </a:pathLst>
            </a:custGeom>
            <a:solidFill>
              <a:srgbClr val="FAFFFA"/>
            </a:solidFill>
            <a:ln w="12700">
              <a:solidFill>
                <a:srgbClr val="000000"/>
              </a:solidFill>
            </a:ln>
          </p:spPr>
        </p:sp>
      </p:grpSp>
      <p:grpSp>
        <p:nvGrpSpPr>
          <p:cNvPr id="9" name="Group 9"/>
          <p:cNvGrpSpPr/>
          <p:nvPr/>
        </p:nvGrpSpPr>
        <p:grpSpPr>
          <a:xfrm>
            <a:off x="4660554" y="1450924"/>
            <a:ext cx="2894409" cy="76200"/>
            <a:chOff x="0" y="0"/>
            <a:chExt cx="3859212" cy="101600"/>
          </a:xfrm>
        </p:grpSpPr>
        <p:sp>
          <p:nvSpPr>
            <p:cNvPr id="10" name="Freeform 10"/>
            <p:cNvSpPr/>
            <p:nvPr/>
          </p:nvSpPr>
          <p:spPr>
            <a:xfrm>
              <a:off x="0" y="0"/>
              <a:ext cx="3859276" cy="101600"/>
            </a:xfrm>
            <a:custGeom>
              <a:avLst/>
              <a:gdLst/>
              <a:ahLst/>
              <a:cxnLst/>
              <a:rect l="l" t="t" r="r" b="b"/>
              <a:pathLst>
                <a:path w="3859276" h="101600">
                  <a:moveTo>
                    <a:pt x="0" y="50800"/>
                  </a:moveTo>
                  <a:cubicBezTo>
                    <a:pt x="0" y="22733"/>
                    <a:pt x="22733" y="0"/>
                    <a:pt x="50800" y="0"/>
                  </a:cubicBezTo>
                  <a:lnTo>
                    <a:pt x="3808476" y="0"/>
                  </a:lnTo>
                  <a:cubicBezTo>
                    <a:pt x="3836543" y="0"/>
                    <a:pt x="3859276" y="22733"/>
                    <a:pt x="3859276" y="50800"/>
                  </a:cubicBezTo>
                  <a:cubicBezTo>
                    <a:pt x="3859276" y="78867"/>
                    <a:pt x="3836543" y="101600"/>
                    <a:pt x="3808476" y="101600"/>
                  </a:cubicBezTo>
                  <a:lnTo>
                    <a:pt x="50800" y="101600"/>
                  </a:lnTo>
                  <a:cubicBezTo>
                    <a:pt x="22733" y="101600"/>
                    <a:pt x="0" y="78867"/>
                    <a:pt x="0" y="50800"/>
                  </a:cubicBezTo>
                  <a:close/>
                </a:path>
              </a:pathLst>
            </a:custGeom>
            <a:solidFill>
              <a:srgbClr val="438951"/>
            </a:solidFill>
            <a:ln w="12700">
              <a:solidFill>
                <a:srgbClr val="000000"/>
              </a:solidFill>
            </a:ln>
          </p:spPr>
        </p:sp>
      </p:grpSp>
      <p:grpSp>
        <p:nvGrpSpPr>
          <p:cNvPr id="11" name="Group 11"/>
          <p:cNvGrpSpPr/>
          <p:nvPr/>
        </p:nvGrpSpPr>
        <p:grpSpPr>
          <a:xfrm>
            <a:off x="5895156" y="1257452"/>
            <a:ext cx="425206" cy="425206"/>
            <a:chOff x="0" y="0"/>
            <a:chExt cx="566941" cy="566941"/>
          </a:xfrm>
        </p:grpSpPr>
        <p:sp>
          <p:nvSpPr>
            <p:cNvPr id="12" name="Freeform 12"/>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13" name="TextBox 13"/>
          <p:cNvSpPr txBox="1"/>
          <p:nvPr/>
        </p:nvSpPr>
        <p:spPr>
          <a:xfrm>
            <a:off x="6022705" y="1306563"/>
            <a:ext cx="170107" cy="269672"/>
          </a:xfrm>
          <a:prstGeom prst="rect">
            <a:avLst/>
          </a:prstGeom>
        </p:spPr>
        <p:txBody>
          <a:bodyPr lIns="0" tIns="0" rIns="0" bIns="0" rtlCol="0" anchor="t">
            <a:spAutoFit/>
          </a:bodyPr>
          <a:lstStyle/>
          <a:p>
            <a:pPr algn="l">
              <a:lnSpc>
                <a:spcPts val="2125"/>
              </a:lnSpc>
            </a:pPr>
            <a:r>
              <a:rPr lang="en-US" sz="1312" b="1">
                <a:solidFill>
                  <a:srgbClr val="FFFFFF"/>
                </a:solidFill>
                <a:latin typeface="Fraunces Bold"/>
                <a:ea typeface="Fraunces Bold"/>
                <a:cs typeface="Fraunces Bold"/>
                <a:sym typeface="Fraunces Bold"/>
              </a:rPr>
              <a:t>1</a:t>
            </a:r>
          </a:p>
        </p:txBody>
      </p:sp>
      <p:sp>
        <p:nvSpPr>
          <p:cNvPr id="14" name="TextBox 14"/>
          <p:cNvSpPr txBox="1"/>
          <p:nvPr/>
        </p:nvSpPr>
        <p:spPr>
          <a:xfrm>
            <a:off x="4821288" y="1824333"/>
            <a:ext cx="1771945"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Insider Trading</a:t>
            </a:r>
          </a:p>
        </p:txBody>
      </p:sp>
      <p:sp>
        <p:nvSpPr>
          <p:cNvPr id="15" name="TextBox 15"/>
          <p:cNvSpPr txBox="1"/>
          <p:nvPr/>
        </p:nvSpPr>
        <p:spPr>
          <a:xfrm>
            <a:off x="4821288" y="2073621"/>
            <a:ext cx="2572941" cy="1871662"/>
          </a:xfrm>
          <a:prstGeom prst="rect">
            <a:avLst/>
          </a:prstGeom>
        </p:spPr>
        <p:txBody>
          <a:bodyPr lIns="0" tIns="0" rIns="0" bIns="0" rtlCol="0" anchor="t">
            <a:spAutoFit/>
          </a:bodyPr>
          <a:lstStyle/>
          <a:p>
            <a:pPr algn="l">
              <a:lnSpc>
                <a:spcPts val="1750"/>
              </a:lnSpc>
            </a:pPr>
            <a:r>
              <a:rPr lang="en-US" sz="1062">
                <a:solidFill>
                  <a:srgbClr val="405449"/>
                </a:solidFill>
                <a:latin typeface="Arimo"/>
                <a:ea typeface="Arimo"/>
                <a:cs typeface="Arimo"/>
                <a:sym typeface="Arimo"/>
              </a:rPr>
              <a:t>Trading on material non-public information. </a:t>
            </a:r>
            <a:r>
              <a:rPr lang="en-US" sz="1062" b="1">
                <a:solidFill>
                  <a:srgbClr val="405449"/>
                </a:solidFill>
                <a:latin typeface="Arimo Bold"/>
                <a:ea typeface="Arimo Bold"/>
                <a:cs typeface="Arimo Bold"/>
                <a:sym typeface="Arimo Bold"/>
              </a:rPr>
              <a:t>Example:</a:t>
            </a:r>
            <a:r>
              <a:rPr lang="en-US" sz="1062">
                <a:solidFill>
                  <a:srgbClr val="405449"/>
                </a:solidFill>
                <a:latin typeface="Arimo"/>
                <a:ea typeface="Arimo"/>
                <a:cs typeface="Arimo"/>
                <a:sym typeface="Arimo"/>
              </a:rPr>
              <a:t> CEO knows quarterly earnings will be ₹500 Cr (vs expected ₹400 Cr), buys 10,000 shares at ₹1,000 before announcement, sells at ₹1,250 after 25% jump—earning illegal ₹25 Lakh profit in one week.</a:t>
            </a:r>
          </a:p>
        </p:txBody>
      </p:sp>
      <p:sp>
        <p:nvSpPr>
          <p:cNvPr id="16" name="TextBox 16"/>
          <p:cNvSpPr txBox="1"/>
          <p:nvPr/>
        </p:nvSpPr>
        <p:spPr>
          <a:xfrm>
            <a:off x="4821288" y="3973116"/>
            <a:ext cx="2572941" cy="964406"/>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SEBI Penalties:</a:t>
            </a:r>
            <a:r>
              <a:rPr lang="en-US" sz="1062">
                <a:solidFill>
                  <a:srgbClr val="405449"/>
                </a:solidFill>
                <a:latin typeface="Arimo"/>
                <a:ea typeface="Arimo"/>
                <a:cs typeface="Arimo"/>
                <a:sym typeface="Arimo"/>
              </a:rPr>
              <a:t> Up to ₹25 Cr fine, 25x profit disgorgement, 5-year imprisonment, permanent career destruction.</a:t>
            </a:r>
          </a:p>
        </p:txBody>
      </p:sp>
      <p:sp>
        <p:nvSpPr>
          <p:cNvPr id="17" name="TextBox 17"/>
          <p:cNvSpPr txBox="1"/>
          <p:nvPr/>
        </p:nvSpPr>
        <p:spPr>
          <a:xfrm>
            <a:off x="4821288" y="4965354"/>
            <a:ext cx="2572941" cy="1191216"/>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Real Case—Amit Goyal (JP Morgan, 2013):</a:t>
            </a:r>
            <a:r>
              <a:rPr lang="en-US" sz="1062">
                <a:solidFill>
                  <a:srgbClr val="405449"/>
                </a:solidFill>
                <a:latin typeface="Arimo"/>
                <a:ea typeface="Arimo"/>
                <a:cs typeface="Arimo"/>
                <a:sym typeface="Arimo"/>
              </a:rPr>
              <a:t> Traded on Bharti Airtel acquisition knowledge, made ₹70 Lakh, caught by SEBI pattern analysis, fined ₹1.5 Cr with 5-year ban.</a:t>
            </a:r>
          </a:p>
        </p:txBody>
      </p:sp>
      <p:grpSp>
        <p:nvGrpSpPr>
          <p:cNvPr id="18" name="Group 18"/>
          <p:cNvGrpSpPr/>
          <p:nvPr/>
        </p:nvGrpSpPr>
        <p:grpSpPr>
          <a:xfrm>
            <a:off x="7696648" y="1469974"/>
            <a:ext cx="2894409" cy="5300958"/>
            <a:chOff x="0" y="0"/>
            <a:chExt cx="3859212" cy="7067944"/>
          </a:xfrm>
        </p:grpSpPr>
        <p:sp>
          <p:nvSpPr>
            <p:cNvPr id="19" name="Freeform 19"/>
            <p:cNvSpPr/>
            <p:nvPr/>
          </p:nvSpPr>
          <p:spPr>
            <a:xfrm>
              <a:off x="0" y="0"/>
              <a:ext cx="3859276" cy="7067931"/>
            </a:xfrm>
            <a:custGeom>
              <a:avLst/>
              <a:gdLst/>
              <a:ahLst/>
              <a:cxnLst/>
              <a:rect l="l" t="t" r="r" b="b"/>
              <a:pathLst>
                <a:path w="3859276" h="7067931">
                  <a:moveTo>
                    <a:pt x="0" y="121920"/>
                  </a:moveTo>
                  <a:cubicBezTo>
                    <a:pt x="0" y="54610"/>
                    <a:pt x="54610" y="0"/>
                    <a:pt x="121920" y="0"/>
                  </a:cubicBezTo>
                  <a:lnTo>
                    <a:pt x="3737356" y="0"/>
                  </a:lnTo>
                  <a:cubicBezTo>
                    <a:pt x="3804666" y="0"/>
                    <a:pt x="3859276" y="54610"/>
                    <a:pt x="3859276" y="121920"/>
                  </a:cubicBezTo>
                  <a:lnTo>
                    <a:pt x="3859276" y="6946011"/>
                  </a:lnTo>
                  <a:cubicBezTo>
                    <a:pt x="3859276" y="7013321"/>
                    <a:pt x="3804666" y="7067931"/>
                    <a:pt x="3737356" y="7067931"/>
                  </a:cubicBezTo>
                  <a:lnTo>
                    <a:pt x="121920" y="7067931"/>
                  </a:lnTo>
                  <a:cubicBezTo>
                    <a:pt x="54610" y="7067931"/>
                    <a:pt x="0" y="7013321"/>
                    <a:pt x="0" y="6946011"/>
                  </a:cubicBezTo>
                  <a:close/>
                </a:path>
              </a:pathLst>
            </a:custGeom>
            <a:solidFill>
              <a:srgbClr val="FAFFFA"/>
            </a:solidFill>
            <a:ln w="12700">
              <a:solidFill>
                <a:srgbClr val="000000"/>
              </a:solidFill>
            </a:ln>
          </p:spPr>
        </p:sp>
      </p:grpSp>
      <p:grpSp>
        <p:nvGrpSpPr>
          <p:cNvPr id="20" name="Group 20"/>
          <p:cNvGrpSpPr/>
          <p:nvPr/>
        </p:nvGrpSpPr>
        <p:grpSpPr>
          <a:xfrm>
            <a:off x="7696648" y="1450924"/>
            <a:ext cx="2894409" cy="76200"/>
            <a:chOff x="0" y="0"/>
            <a:chExt cx="3859212" cy="101600"/>
          </a:xfrm>
        </p:grpSpPr>
        <p:sp>
          <p:nvSpPr>
            <p:cNvPr id="21" name="Freeform 21"/>
            <p:cNvSpPr/>
            <p:nvPr/>
          </p:nvSpPr>
          <p:spPr>
            <a:xfrm>
              <a:off x="0" y="0"/>
              <a:ext cx="3859276" cy="101600"/>
            </a:xfrm>
            <a:custGeom>
              <a:avLst/>
              <a:gdLst/>
              <a:ahLst/>
              <a:cxnLst/>
              <a:rect l="l" t="t" r="r" b="b"/>
              <a:pathLst>
                <a:path w="3859276" h="101600">
                  <a:moveTo>
                    <a:pt x="0" y="50800"/>
                  </a:moveTo>
                  <a:cubicBezTo>
                    <a:pt x="0" y="22733"/>
                    <a:pt x="22733" y="0"/>
                    <a:pt x="50800" y="0"/>
                  </a:cubicBezTo>
                  <a:lnTo>
                    <a:pt x="3808476" y="0"/>
                  </a:lnTo>
                  <a:cubicBezTo>
                    <a:pt x="3836543" y="0"/>
                    <a:pt x="3859276" y="22733"/>
                    <a:pt x="3859276" y="50800"/>
                  </a:cubicBezTo>
                  <a:cubicBezTo>
                    <a:pt x="3859276" y="78867"/>
                    <a:pt x="3836543" y="101600"/>
                    <a:pt x="3808476" y="101600"/>
                  </a:cubicBezTo>
                  <a:lnTo>
                    <a:pt x="50800" y="101600"/>
                  </a:lnTo>
                  <a:cubicBezTo>
                    <a:pt x="22733" y="101600"/>
                    <a:pt x="0" y="78867"/>
                    <a:pt x="0" y="50800"/>
                  </a:cubicBezTo>
                  <a:close/>
                </a:path>
              </a:pathLst>
            </a:custGeom>
            <a:solidFill>
              <a:srgbClr val="438951"/>
            </a:solidFill>
            <a:ln w="12700">
              <a:solidFill>
                <a:srgbClr val="000000"/>
              </a:solidFill>
            </a:ln>
          </p:spPr>
        </p:sp>
      </p:grpSp>
      <p:grpSp>
        <p:nvGrpSpPr>
          <p:cNvPr id="22" name="Group 22"/>
          <p:cNvGrpSpPr/>
          <p:nvPr/>
        </p:nvGrpSpPr>
        <p:grpSpPr>
          <a:xfrm>
            <a:off x="8931250" y="1257452"/>
            <a:ext cx="425206" cy="425206"/>
            <a:chOff x="0" y="0"/>
            <a:chExt cx="566941" cy="566941"/>
          </a:xfrm>
        </p:grpSpPr>
        <p:sp>
          <p:nvSpPr>
            <p:cNvPr id="23" name="Freeform 23"/>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24" name="TextBox 24"/>
          <p:cNvSpPr txBox="1"/>
          <p:nvPr/>
        </p:nvSpPr>
        <p:spPr>
          <a:xfrm>
            <a:off x="9058799" y="1306563"/>
            <a:ext cx="170107" cy="269672"/>
          </a:xfrm>
          <a:prstGeom prst="rect">
            <a:avLst/>
          </a:prstGeom>
        </p:spPr>
        <p:txBody>
          <a:bodyPr lIns="0" tIns="0" rIns="0" bIns="0" rtlCol="0" anchor="t">
            <a:spAutoFit/>
          </a:bodyPr>
          <a:lstStyle/>
          <a:p>
            <a:pPr algn="l">
              <a:lnSpc>
                <a:spcPts val="2125"/>
              </a:lnSpc>
            </a:pPr>
            <a:r>
              <a:rPr lang="en-US" sz="1312" b="1">
                <a:solidFill>
                  <a:srgbClr val="FFFFFF"/>
                </a:solidFill>
                <a:latin typeface="Fraunces Bold"/>
                <a:ea typeface="Fraunces Bold"/>
                <a:cs typeface="Fraunces Bold"/>
                <a:sym typeface="Fraunces Bold"/>
              </a:rPr>
              <a:t>2</a:t>
            </a:r>
          </a:p>
        </p:txBody>
      </p:sp>
      <p:sp>
        <p:nvSpPr>
          <p:cNvPr id="25" name="TextBox 25"/>
          <p:cNvSpPr txBox="1"/>
          <p:nvPr/>
        </p:nvSpPr>
        <p:spPr>
          <a:xfrm>
            <a:off x="7857382" y="1824333"/>
            <a:ext cx="1910353"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Market Manipulation</a:t>
            </a:r>
          </a:p>
        </p:txBody>
      </p:sp>
      <p:sp>
        <p:nvSpPr>
          <p:cNvPr id="26" name="TextBox 26"/>
          <p:cNvSpPr txBox="1"/>
          <p:nvPr/>
        </p:nvSpPr>
        <p:spPr>
          <a:xfrm>
            <a:off x="7857382" y="2073621"/>
            <a:ext cx="2572941" cy="1418034"/>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Pump &amp; Dump:</a:t>
            </a:r>
            <a:r>
              <a:rPr lang="en-US" sz="1062">
                <a:solidFill>
                  <a:srgbClr val="405449"/>
                </a:solidFill>
                <a:latin typeface="Arimo"/>
                <a:ea typeface="Arimo"/>
                <a:cs typeface="Arimo"/>
                <a:sym typeface="Arimo"/>
              </a:rPr>
              <a:t> Manipulator buys 10,000 shares at ₹10 (₹1 Lakh), posts fake news creating artificial demand, price jumps to ₹30, sells for ₹30 Lakh profit (₹29 Lakh gain)—retail investors lose 75% when truth emerges.</a:t>
            </a:r>
          </a:p>
        </p:txBody>
      </p:sp>
      <p:sp>
        <p:nvSpPr>
          <p:cNvPr id="27" name="TextBox 27"/>
          <p:cNvSpPr txBox="1"/>
          <p:nvPr/>
        </p:nvSpPr>
        <p:spPr>
          <a:xfrm>
            <a:off x="7857382" y="3519488"/>
            <a:ext cx="2572941" cy="1191216"/>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Spoofing:</a:t>
            </a:r>
            <a:r>
              <a:rPr lang="en-US" sz="1062">
                <a:solidFill>
                  <a:srgbClr val="405449"/>
                </a:solidFill>
                <a:latin typeface="Arimo"/>
                <a:ea typeface="Arimo"/>
                <a:cs typeface="Arimo"/>
                <a:sym typeface="Arimo"/>
              </a:rPr>
              <a:t> Placing fake large buy orders (50,000 shares), canceling 100 milliseconds later after algorithmic traders react, profiting from temporary price movement.</a:t>
            </a:r>
          </a:p>
        </p:txBody>
      </p:sp>
      <p:sp>
        <p:nvSpPr>
          <p:cNvPr id="28" name="TextBox 28"/>
          <p:cNvSpPr txBox="1"/>
          <p:nvPr/>
        </p:nvSpPr>
        <p:spPr>
          <a:xfrm>
            <a:off x="7857382" y="4738535"/>
            <a:ext cx="2572941" cy="1191216"/>
          </a:xfrm>
          <a:prstGeom prst="rect">
            <a:avLst/>
          </a:prstGeom>
        </p:spPr>
        <p:txBody>
          <a:bodyPr lIns="0" tIns="0" rIns="0" bIns="0" rtlCol="0" anchor="t">
            <a:spAutoFit/>
          </a:bodyPr>
          <a:lstStyle/>
          <a:p>
            <a:pPr algn="l">
              <a:lnSpc>
                <a:spcPts val="1750"/>
              </a:lnSpc>
            </a:pPr>
            <a:r>
              <a:rPr lang="en-US" sz="1062">
                <a:solidFill>
                  <a:srgbClr val="405449"/>
                </a:solidFill>
                <a:latin typeface="Arimo"/>
                <a:ea typeface="Arimo"/>
                <a:cs typeface="Arimo"/>
                <a:sym typeface="Arimo"/>
              </a:rPr>
              <a:t>SEBI surveillance algorithms detect unusual patterns, repeated order cancellations, and trading spikes without news—resulting in ₹10 Cr+ fines and trading bans.</a:t>
            </a:r>
          </a:p>
        </p:txBody>
      </p:sp>
      <p:grpSp>
        <p:nvGrpSpPr>
          <p:cNvPr id="29" name="Group 29"/>
          <p:cNvGrpSpPr/>
          <p:nvPr/>
        </p:nvGrpSpPr>
        <p:grpSpPr>
          <a:xfrm>
            <a:off x="10732741" y="1469974"/>
            <a:ext cx="2894562" cy="5300958"/>
            <a:chOff x="0" y="0"/>
            <a:chExt cx="3859416" cy="7067944"/>
          </a:xfrm>
        </p:grpSpPr>
        <p:sp>
          <p:nvSpPr>
            <p:cNvPr id="30" name="Freeform 30"/>
            <p:cNvSpPr/>
            <p:nvPr/>
          </p:nvSpPr>
          <p:spPr>
            <a:xfrm>
              <a:off x="0" y="0"/>
              <a:ext cx="3859403" cy="7067931"/>
            </a:xfrm>
            <a:custGeom>
              <a:avLst/>
              <a:gdLst/>
              <a:ahLst/>
              <a:cxnLst/>
              <a:rect l="l" t="t" r="r" b="b"/>
              <a:pathLst>
                <a:path w="3859403" h="7067931">
                  <a:moveTo>
                    <a:pt x="0" y="121920"/>
                  </a:moveTo>
                  <a:cubicBezTo>
                    <a:pt x="0" y="54610"/>
                    <a:pt x="54610" y="0"/>
                    <a:pt x="121920" y="0"/>
                  </a:cubicBezTo>
                  <a:lnTo>
                    <a:pt x="3737483" y="0"/>
                  </a:lnTo>
                  <a:cubicBezTo>
                    <a:pt x="3804793" y="0"/>
                    <a:pt x="3859403" y="54610"/>
                    <a:pt x="3859403" y="121920"/>
                  </a:cubicBezTo>
                  <a:lnTo>
                    <a:pt x="3859403" y="6946011"/>
                  </a:lnTo>
                  <a:cubicBezTo>
                    <a:pt x="3859403" y="7013321"/>
                    <a:pt x="3804793" y="7067931"/>
                    <a:pt x="3737483" y="7067931"/>
                  </a:cubicBezTo>
                  <a:lnTo>
                    <a:pt x="121920" y="7067931"/>
                  </a:lnTo>
                  <a:cubicBezTo>
                    <a:pt x="54610" y="7067931"/>
                    <a:pt x="0" y="7013321"/>
                    <a:pt x="0" y="6946011"/>
                  </a:cubicBezTo>
                  <a:close/>
                </a:path>
              </a:pathLst>
            </a:custGeom>
            <a:solidFill>
              <a:srgbClr val="FAFFFA"/>
            </a:solidFill>
            <a:ln w="12700">
              <a:solidFill>
                <a:srgbClr val="000000"/>
              </a:solidFill>
            </a:ln>
          </p:spPr>
        </p:sp>
      </p:grpSp>
      <p:grpSp>
        <p:nvGrpSpPr>
          <p:cNvPr id="31" name="Group 31"/>
          <p:cNvGrpSpPr/>
          <p:nvPr/>
        </p:nvGrpSpPr>
        <p:grpSpPr>
          <a:xfrm>
            <a:off x="10732741" y="1450924"/>
            <a:ext cx="2894562" cy="76200"/>
            <a:chOff x="0" y="0"/>
            <a:chExt cx="3859416" cy="101600"/>
          </a:xfrm>
        </p:grpSpPr>
        <p:sp>
          <p:nvSpPr>
            <p:cNvPr id="32" name="Freeform 32"/>
            <p:cNvSpPr/>
            <p:nvPr/>
          </p:nvSpPr>
          <p:spPr>
            <a:xfrm>
              <a:off x="0" y="0"/>
              <a:ext cx="3859403" cy="101600"/>
            </a:xfrm>
            <a:custGeom>
              <a:avLst/>
              <a:gdLst/>
              <a:ahLst/>
              <a:cxnLst/>
              <a:rect l="l" t="t" r="r" b="b"/>
              <a:pathLst>
                <a:path w="3859403" h="101600">
                  <a:moveTo>
                    <a:pt x="0" y="50800"/>
                  </a:moveTo>
                  <a:cubicBezTo>
                    <a:pt x="0" y="22733"/>
                    <a:pt x="22733" y="0"/>
                    <a:pt x="50800" y="0"/>
                  </a:cubicBezTo>
                  <a:lnTo>
                    <a:pt x="3808603" y="0"/>
                  </a:lnTo>
                  <a:cubicBezTo>
                    <a:pt x="3836670" y="0"/>
                    <a:pt x="3859403" y="22733"/>
                    <a:pt x="3859403" y="50800"/>
                  </a:cubicBezTo>
                  <a:cubicBezTo>
                    <a:pt x="3859403" y="78867"/>
                    <a:pt x="3836670" y="101600"/>
                    <a:pt x="3808603" y="101600"/>
                  </a:cubicBezTo>
                  <a:lnTo>
                    <a:pt x="50800" y="101600"/>
                  </a:lnTo>
                  <a:cubicBezTo>
                    <a:pt x="22733" y="101600"/>
                    <a:pt x="0" y="78867"/>
                    <a:pt x="0" y="50800"/>
                  </a:cubicBezTo>
                  <a:close/>
                </a:path>
              </a:pathLst>
            </a:custGeom>
            <a:solidFill>
              <a:srgbClr val="438951"/>
            </a:solidFill>
            <a:ln w="12700">
              <a:solidFill>
                <a:srgbClr val="000000"/>
              </a:solidFill>
            </a:ln>
          </p:spPr>
        </p:sp>
      </p:grpSp>
      <p:grpSp>
        <p:nvGrpSpPr>
          <p:cNvPr id="33" name="Group 33"/>
          <p:cNvGrpSpPr/>
          <p:nvPr/>
        </p:nvGrpSpPr>
        <p:grpSpPr>
          <a:xfrm>
            <a:off x="11967343" y="1257452"/>
            <a:ext cx="425206" cy="425206"/>
            <a:chOff x="0" y="0"/>
            <a:chExt cx="566941" cy="566941"/>
          </a:xfrm>
        </p:grpSpPr>
        <p:sp>
          <p:nvSpPr>
            <p:cNvPr id="34" name="Freeform 34"/>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35" name="TextBox 35"/>
          <p:cNvSpPr txBox="1"/>
          <p:nvPr/>
        </p:nvSpPr>
        <p:spPr>
          <a:xfrm>
            <a:off x="12094893" y="1306563"/>
            <a:ext cx="170107" cy="269672"/>
          </a:xfrm>
          <a:prstGeom prst="rect">
            <a:avLst/>
          </a:prstGeom>
        </p:spPr>
        <p:txBody>
          <a:bodyPr lIns="0" tIns="0" rIns="0" bIns="0" rtlCol="0" anchor="t">
            <a:spAutoFit/>
          </a:bodyPr>
          <a:lstStyle/>
          <a:p>
            <a:pPr algn="l">
              <a:lnSpc>
                <a:spcPts val="2125"/>
              </a:lnSpc>
            </a:pPr>
            <a:r>
              <a:rPr lang="en-US" sz="1312" b="1">
                <a:solidFill>
                  <a:srgbClr val="FFFFFF"/>
                </a:solidFill>
                <a:latin typeface="Fraunces Bold"/>
                <a:ea typeface="Fraunces Bold"/>
                <a:cs typeface="Fraunces Bold"/>
                <a:sym typeface="Fraunces Bold"/>
              </a:rPr>
              <a:t>3</a:t>
            </a:r>
          </a:p>
        </p:txBody>
      </p:sp>
      <p:sp>
        <p:nvSpPr>
          <p:cNvPr id="36" name="TextBox 36"/>
          <p:cNvSpPr txBox="1"/>
          <p:nvPr/>
        </p:nvSpPr>
        <p:spPr>
          <a:xfrm>
            <a:off x="10893476" y="1824333"/>
            <a:ext cx="1771945"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Systemic Failure</a:t>
            </a:r>
          </a:p>
        </p:txBody>
      </p:sp>
      <p:sp>
        <p:nvSpPr>
          <p:cNvPr id="37" name="TextBox 37"/>
          <p:cNvSpPr txBox="1"/>
          <p:nvPr/>
        </p:nvSpPr>
        <p:spPr>
          <a:xfrm>
            <a:off x="10893476" y="2073621"/>
            <a:ext cx="2573093" cy="1644853"/>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Lehman Brothers (2008):</a:t>
            </a:r>
            <a:r>
              <a:rPr lang="en-US" sz="1062">
                <a:solidFill>
                  <a:srgbClr val="405449"/>
                </a:solidFill>
                <a:latin typeface="Arimo"/>
                <a:ea typeface="Arimo"/>
                <a:cs typeface="Arimo"/>
                <a:sym typeface="Arimo"/>
              </a:rPr>
              <a:t> Major investment bank's bankruptcy on Sept 15, 2008 triggered global crisis. 300,000 customers couldn't access assets, banks stopped lending, stock markets crashed 50% globally, credit markets froze completely.</a:t>
            </a:r>
          </a:p>
        </p:txBody>
      </p:sp>
      <p:sp>
        <p:nvSpPr>
          <p:cNvPr id="38" name="TextBox 38"/>
          <p:cNvSpPr txBox="1"/>
          <p:nvPr/>
        </p:nvSpPr>
        <p:spPr>
          <a:xfrm>
            <a:off x="10893476" y="3746297"/>
            <a:ext cx="2573093" cy="1418034"/>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Cascade effects:</a:t>
            </a:r>
            <a:r>
              <a:rPr lang="en-US" sz="1062">
                <a:solidFill>
                  <a:srgbClr val="405449"/>
                </a:solidFill>
                <a:latin typeface="Arimo"/>
                <a:ea typeface="Arimo"/>
                <a:cs typeface="Arimo"/>
                <a:sym typeface="Arimo"/>
              </a:rPr>
              <a:t> AIG nearly collapsed, General Motors neared bankruptcy, global recession triggered, unemployment hit 10%+. Total wealth destroyed exceeded ₹50+ Lakh Crore.</a:t>
            </a:r>
          </a:p>
        </p:txBody>
      </p:sp>
      <p:sp>
        <p:nvSpPr>
          <p:cNvPr id="39" name="TextBox 39"/>
          <p:cNvSpPr txBox="1"/>
          <p:nvPr/>
        </p:nvSpPr>
        <p:spPr>
          <a:xfrm>
            <a:off x="10893476" y="5192163"/>
            <a:ext cx="2573093" cy="1418034"/>
          </a:xfrm>
          <a:prstGeom prst="rect">
            <a:avLst/>
          </a:prstGeom>
        </p:spPr>
        <p:txBody>
          <a:bodyPr lIns="0" tIns="0" rIns="0" bIns="0" rtlCol="0" anchor="t">
            <a:spAutoFit/>
          </a:bodyPr>
          <a:lstStyle/>
          <a:p>
            <a:pPr algn="l">
              <a:lnSpc>
                <a:spcPts val="1750"/>
              </a:lnSpc>
            </a:pPr>
            <a:r>
              <a:rPr lang="en-US" sz="1062" b="1">
                <a:solidFill>
                  <a:srgbClr val="405449"/>
                </a:solidFill>
                <a:latin typeface="Arimo Bold"/>
                <a:ea typeface="Arimo Bold"/>
                <a:cs typeface="Arimo Bold"/>
                <a:sym typeface="Arimo Bold"/>
              </a:rPr>
              <a:t>India's 1992 Securities Scam:</a:t>
            </a:r>
            <a:r>
              <a:rPr lang="en-US" sz="1062">
                <a:solidFill>
                  <a:srgbClr val="405449"/>
                </a:solidFill>
                <a:latin typeface="Arimo"/>
                <a:ea typeface="Arimo"/>
                <a:cs typeface="Arimo"/>
                <a:sym typeface="Arimo"/>
              </a:rPr>
              <a:t> Harshad Mehta stole ₹450 Cr, market crashed 30% in 6 months, 23 convicted—led to dematerialization reforms eliminating fraud opportunities.</a:t>
            </a:r>
          </a:p>
        </p:txBody>
      </p:sp>
      <p:grpSp>
        <p:nvGrpSpPr>
          <p:cNvPr id="40" name="Group 40"/>
          <p:cNvGrpSpPr/>
          <p:nvPr/>
        </p:nvGrpSpPr>
        <p:grpSpPr>
          <a:xfrm>
            <a:off x="4660554" y="6930333"/>
            <a:ext cx="2894409" cy="1837134"/>
            <a:chOff x="0" y="0"/>
            <a:chExt cx="3859212" cy="2449512"/>
          </a:xfrm>
        </p:grpSpPr>
        <p:sp>
          <p:nvSpPr>
            <p:cNvPr id="41" name="Freeform 41"/>
            <p:cNvSpPr/>
            <p:nvPr/>
          </p:nvSpPr>
          <p:spPr>
            <a:xfrm>
              <a:off x="0" y="0"/>
              <a:ext cx="3859276" cy="2449576"/>
            </a:xfrm>
            <a:custGeom>
              <a:avLst/>
              <a:gdLst/>
              <a:ahLst/>
              <a:cxnLst/>
              <a:rect l="l" t="t" r="r" b="b"/>
              <a:pathLst>
                <a:path w="3859276" h="2449576">
                  <a:moveTo>
                    <a:pt x="0" y="170180"/>
                  </a:moveTo>
                  <a:cubicBezTo>
                    <a:pt x="0" y="76200"/>
                    <a:pt x="76200" y="0"/>
                    <a:pt x="170180" y="0"/>
                  </a:cubicBezTo>
                  <a:lnTo>
                    <a:pt x="3689096" y="0"/>
                  </a:lnTo>
                  <a:cubicBezTo>
                    <a:pt x="3783076" y="0"/>
                    <a:pt x="3859276" y="76200"/>
                    <a:pt x="3859276" y="170180"/>
                  </a:cubicBezTo>
                  <a:lnTo>
                    <a:pt x="3859276" y="2279396"/>
                  </a:lnTo>
                  <a:cubicBezTo>
                    <a:pt x="3859276" y="2373376"/>
                    <a:pt x="3783076" y="2449576"/>
                    <a:pt x="3689096" y="2449576"/>
                  </a:cubicBezTo>
                  <a:lnTo>
                    <a:pt x="170180" y="2449576"/>
                  </a:lnTo>
                  <a:cubicBezTo>
                    <a:pt x="76200" y="2449576"/>
                    <a:pt x="0" y="2373376"/>
                    <a:pt x="0" y="2279396"/>
                  </a:cubicBezTo>
                  <a:close/>
                </a:path>
              </a:pathLst>
            </a:custGeom>
            <a:solidFill>
              <a:srgbClr val="E8F3E8"/>
            </a:solidFill>
            <a:ln w="12700">
              <a:solidFill>
                <a:srgbClr val="000000"/>
              </a:solidFill>
            </a:ln>
          </p:spPr>
        </p:sp>
      </p:grpSp>
      <p:grpSp>
        <p:nvGrpSpPr>
          <p:cNvPr id="42" name="Group 42"/>
          <p:cNvGrpSpPr/>
          <p:nvPr/>
        </p:nvGrpSpPr>
        <p:grpSpPr>
          <a:xfrm>
            <a:off x="4802238" y="7072017"/>
            <a:ext cx="425206" cy="425206"/>
            <a:chOff x="0" y="0"/>
            <a:chExt cx="566941" cy="566941"/>
          </a:xfrm>
        </p:grpSpPr>
        <p:sp>
          <p:nvSpPr>
            <p:cNvPr id="43" name="Freeform 43"/>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44" name="Freeform 44" descr="preencoded.png"/>
          <p:cNvSpPr/>
          <p:nvPr/>
        </p:nvSpPr>
        <p:spPr>
          <a:xfrm>
            <a:off x="4919215" y="7188994"/>
            <a:ext cx="191243" cy="191243"/>
          </a:xfrm>
          <a:custGeom>
            <a:avLst/>
            <a:gdLst/>
            <a:ahLst/>
            <a:cxnLst/>
            <a:rect l="l" t="t" r="r" b="b"/>
            <a:pathLst>
              <a:path w="191243" h="191243">
                <a:moveTo>
                  <a:pt x="0" y="0"/>
                </a:moveTo>
                <a:lnTo>
                  <a:pt x="191243" y="0"/>
                </a:lnTo>
                <a:lnTo>
                  <a:pt x="191243" y="191243"/>
                </a:lnTo>
                <a:lnTo>
                  <a:pt x="0" y="191243"/>
                </a:lnTo>
                <a:lnTo>
                  <a:pt x="0" y="0"/>
                </a:lnTo>
                <a:close/>
              </a:path>
            </a:pathLst>
          </a:custGeom>
          <a:blipFill>
            <a:blip r:embed="rId3">
              <a:extLst>
                <a:ext uri="{96DAC541-7B7A-43D3-8B79-37D633B846F1}">
                  <asvg:svgBlip xmlns:asvg="http://schemas.microsoft.com/office/drawing/2016/SVG/main" r:embed="rId4"/>
                </a:ext>
              </a:extLst>
            </a:blip>
            <a:stretch>
              <a:fillRect l="-4761" r="-4761"/>
            </a:stretch>
          </a:blipFill>
        </p:spPr>
      </p:sp>
      <p:sp>
        <p:nvSpPr>
          <p:cNvPr id="45" name="TextBox 45"/>
          <p:cNvSpPr txBox="1"/>
          <p:nvPr/>
        </p:nvSpPr>
        <p:spPr>
          <a:xfrm>
            <a:off x="4802238" y="7638898"/>
            <a:ext cx="1771945"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Broker Conflict</a:t>
            </a:r>
          </a:p>
        </p:txBody>
      </p:sp>
      <p:sp>
        <p:nvSpPr>
          <p:cNvPr id="46" name="TextBox 46"/>
          <p:cNvSpPr txBox="1"/>
          <p:nvPr/>
        </p:nvSpPr>
        <p:spPr>
          <a:xfrm>
            <a:off x="4802238" y="7888186"/>
            <a:ext cx="2611041" cy="737597"/>
          </a:xfrm>
          <a:prstGeom prst="rect">
            <a:avLst/>
          </a:prstGeom>
        </p:spPr>
        <p:txBody>
          <a:bodyPr lIns="0" tIns="0" rIns="0" bIns="0" rtlCol="0" anchor="t">
            <a:spAutoFit/>
          </a:bodyPr>
          <a:lstStyle/>
          <a:p>
            <a:pPr algn="l">
              <a:lnSpc>
                <a:spcPts val="1750"/>
              </a:lnSpc>
            </a:pPr>
            <a:r>
              <a:rPr lang="en-US" sz="1062">
                <a:solidFill>
                  <a:srgbClr val="405449"/>
                </a:solidFill>
                <a:latin typeface="Arimo"/>
                <a:ea typeface="Arimo"/>
                <a:cs typeface="Arimo"/>
                <a:sym typeface="Arimo"/>
              </a:rPr>
              <a:t>Earns ₹1,000 per trade but good advice says "trade less"—fiduciary duty vs commission incentive.</a:t>
            </a:r>
          </a:p>
        </p:txBody>
      </p:sp>
      <p:grpSp>
        <p:nvGrpSpPr>
          <p:cNvPr id="47" name="Group 47"/>
          <p:cNvGrpSpPr/>
          <p:nvPr/>
        </p:nvGrpSpPr>
        <p:grpSpPr>
          <a:xfrm>
            <a:off x="7696648" y="6930333"/>
            <a:ext cx="2894409" cy="1837134"/>
            <a:chOff x="0" y="0"/>
            <a:chExt cx="3859212" cy="2449512"/>
          </a:xfrm>
        </p:grpSpPr>
        <p:sp>
          <p:nvSpPr>
            <p:cNvPr id="48" name="Freeform 48"/>
            <p:cNvSpPr/>
            <p:nvPr/>
          </p:nvSpPr>
          <p:spPr>
            <a:xfrm>
              <a:off x="0" y="0"/>
              <a:ext cx="3859276" cy="2449576"/>
            </a:xfrm>
            <a:custGeom>
              <a:avLst/>
              <a:gdLst/>
              <a:ahLst/>
              <a:cxnLst/>
              <a:rect l="l" t="t" r="r" b="b"/>
              <a:pathLst>
                <a:path w="3859276" h="2449576">
                  <a:moveTo>
                    <a:pt x="0" y="170180"/>
                  </a:moveTo>
                  <a:cubicBezTo>
                    <a:pt x="0" y="76200"/>
                    <a:pt x="76200" y="0"/>
                    <a:pt x="170180" y="0"/>
                  </a:cubicBezTo>
                  <a:lnTo>
                    <a:pt x="3689096" y="0"/>
                  </a:lnTo>
                  <a:cubicBezTo>
                    <a:pt x="3783076" y="0"/>
                    <a:pt x="3859276" y="76200"/>
                    <a:pt x="3859276" y="170180"/>
                  </a:cubicBezTo>
                  <a:lnTo>
                    <a:pt x="3859276" y="2279396"/>
                  </a:lnTo>
                  <a:cubicBezTo>
                    <a:pt x="3859276" y="2373376"/>
                    <a:pt x="3783076" y="2449576"/>
                    <a:pt x="3689096" y="2449576"/>
                  </a:cubicBezTo>
                  <a:lnTo>
                    <a:pt x="170180" y="2449576"/>
                  </a:lnTo>
                  <a:cubicBezTo>
                    <a:pt x="76200" y="2449576"/>
                    <a:pt x="0" y="2373376"/>
                    <a:pt x="0" y="2279396"/>
                  </a:cubicBezTo>
                  <a:close/>
                </a:path>
              </a:pathLst>
            </a:custGeom>
            <a:solidFill>
              <a:srgbClr val="E8F3E8"/>
            </a:solidFill>
            <a:ln w="12700">
              <a:solidFill>
                <a:srgbClr val="000000"/>
              </a:solidFill>
            </a:ln>
          </p:spPr>
        </p:sp>
      </p:grpSp>
      <p:grpSp>
        <p:nvGrpSpPr>
          <p:cNvPr id="49" name="Group 49"/>
          <p:cNvGrpSpPr/>
          <p:nvPr/>
        </p:nvGrpSpPr>
        <p:grpSpPr>
          <a:xfrm>
            <a:off x="7838332" y="7072017"/>
            <a:ext cx="425206" cy="425206"/>
            <a:chOff x="0" y="0"/>
            <a:chExt cx="566941" cy="566941"/>
          </a:xfrm>
        </p:grpSpPr>
        <p:sp>
          <p:nvSpPr>
            <p:cNvPr id="50" name="Freeform 50"/>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51" name="Freeform 51" descr="preencoded.png"/>
          <p:cNvSpPr/>
          <p:nvPr/>
        </p:nvSpPr>
        <p:spPr>
          <a:xfrm>
            <a:off x="7955309" y="7188994"/>
            <a:ext cx="191243" cy="191243"/>
          </a:xfrm>
          <a:custGeom>
            <a:avLst/>
            <a:gdLst/>
            <a:ahLst/>
            <a:cxnLst/>
            <a:rect l="l" t="t" r="r" b="b"/>
            <a:pathLst>
              <a:path w="191243" h="191243">
                <a:moveTo>
                  <a:pt x="0" y="0"/>
                </a:moveTo>
                <a:lnTo>
                  <a:pt x="191243" y="0"/>
                </a:lnTo>
                <a:lnTo>
                  <a:pt x="191243" y="191243"/>
                </a:lnTo>
                <a:lnTo>
                  <a:pt x="0" y="191243"/>
                </a:lnTo>
                <a:lnTo>
                  <a:pt x="0" y="0"/>
                </a:lnTo>
                <a:close/>
              </a:path>
            </a:pathLst>
          </a:custGeom>
          <a:blipFill>
            <a:blip r:embed="rId5">
              <a:extLst>
                <a:ext uri="{96DAC541-7B7A-43D3-8B79-37D633B846F1}">
                  <asvg:svgBlip xmlns:asvg="http://schemas.microsoft.com/office/drawing/2016/SVG/main" r:embed="rId6"/>
                </a:ext>
              </a:extLst>
            </a:blip>
            <a:stretch>
              <a:fillRect l="-14284" r="-14289"/>
            </a:stretch>
          </a:blipFill>
        </p:spPr>
      </p:sp>
      <p:sp>
        <p:nvSpPr>
          <p:cNvPr id="52" name="TextBox 52"/>
          <p:cNvSpPr txBox="1"/>
          <p:nvPr/>
        </p:nvSpPr>
        <p:spPr>
          <a:xfrm>
            <a:off x="7838332" y="7638898"/>
            <a:ext cx="2069459"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Rating Agency Conflict</a:t>
            </a:r>
          </a:p>
        </p:txBody>
      </p:sp>
      <p:sp>
        <p:nvSpPr>
          <p:cNvPr id="53" name="TextBox 53"/>
          <p:cNvSpPr txBox="1"/>
          <p:nvPr/>
        </p:nvSpPr>
        <p:spPr>
          <a:xfrm>
            <a:off x="7838332" y="7888186"/>
            <a:ext cx="2611041" cy="737597"/>
          </a:xfrm>
          <a:prstGeom prst="rect">
            <a:avLst/>
          </a:prstGeom>
        </p:spPr>
        <p:txBody>
          <a:bodyPr lIns="0" tIns="0" rIns="0" bIns="0" rtlCol="0" anchor="t">
            <a:spAutoFit/>
          </a:bodyPr>
          <a:lstStyle/>
          <a:p>
            <a:pPr algn="l">
              <a:lnSpc>
                <a:spcPts val="1750"/>
              </a:lnSpc>
            </a:pPr>
            <a:r>
              <a:rPr lang="en-US" sz="1062">
                <a:solidFill>
                  <a:srgbClr val="405449"/>
                </a:solidFill>
                <a:latin typeface="Arimo"/>
                <a:ea typeface="Arimo"/>
                <a:cs typeface="Arimo"/>
                <a:sym typeface="Arimo"/>
              </a:rPr>
              <a:t>Paid by company being rated—temptation to rate favorably. Lehman bonds rated AA before 2008 collapse.</a:t>
            </a:r>
          </a:p>
        </p:txBody>
      </p:sp>
      <p:grpSp>
        <p:nvGrpSpPr>
          <p:cNvPr id="54" name="Group 54"/>
          <p:cNvGrpSpPr/>
          <p:nvPr/>
        </p:nvGrpSpPr>
        <p:grpSpPr>
          <a:xfrm>
            <a:off x="10732741" y="6930333"/>
            <a:ext cx="2894562" cy="1837134"/>
            <a:chOff x="0" y="0"/>
            <a:chExt cx="3859416" cy="2449512"/>
          </a:xfrm>
        </p:grpSpPr>
        <p:sp>
          <p:nvSpPr>
            <p:cNvPr id="55" name="Freeform 55"/>
            <p:cNvSpPr/>
            <p:nvPr/>
          </p:nvSpPr>
          <p:spPr>
            <a:xfrm>
              <a:off x="0" y="0"/>
              <a:ext cx="3859530" cy="2449576"/>
            </a:xfrm>
            <a:custGeom>
              <a:avLst/>
              <a:gdLst/>
              <a:ahLst/>
              <a:cxnLst/>
              <a:rect l="l" t="t" r="r" b="b"/>
              <a:pathLst>
                <a:path w="3859530" h="2449576">
                  <a:moveTo>
                    <a:pt x="0" y="170180"/>
                  </a:moveTo>
                  <a:cubicBezTo>
                    <a:pt x="0" y="76200"/>
                    <a:pt x="76200" y="0"/>
                    <a:pt x="170180" y="0"/>
                  </a:cubicBezTo>
                  <a:lnTo>
                    <a:pt x="3689350" y="0"/>
                  </a:lnTo>
                  <a:cubicBezTo>
                    <a:pt x="3783330" y="0"/>
                    <a:pt x="3859530" y="76200"/>
                    <a:pt x="3859530" y="170180"/>
                  </a:cubicBezTo>
                  <a:lnTo>
                    <a:pt x="3859530" y="2279396"/>
                  </a:lnTo>
                  <a:cubicBezTo>
                    <a:pt x="3859530" y="2373376"/>
                    <a:pt x="3783330" y="2449576"/>
                    <a:pt x="3689350" y="2449576"/>
                  </a:cubicBezTo>
                  <a:lnTo>
                    <a:pt x="170180" y="2449576"/>
                  </a:lnTo>
                  <a:cubicBezTo>
                    <a:pt x="76200" y="2449576"/>
                    <a:pt x="0" y="2373376"/>
                    <a:pt x="0" y="2279396"/>
                  </a:cubicBezTo>
                  <a:close/>
                </a:path>
              </a:pathLst>
            </a:custGeom>
            <a:solidFill>
              <a:srgbClr val="E8F3E8"/>
            </a:solidFill>
            <a:ln w="12700">
              <a:solidFill>
                <a:srgbClr val="000000"/>
              </a:solidFill>
            </a:ln>
          </p:spPr>
        </p:sp>
      </p:grpSp>
      <p:grpSp>
        <p:nvGrpSpPr>
          <p:cNvPr id="56" name="Group 56"/>
          <p:cNvGrpSpPr/>
          <p:nvPr/>
        </p:nvGrpSpPr>
        <p:grpSpPr>
          <a:xfrm>
            <a:off x="10874426" y="7072017"/>
            <a:ext cx="425206" cy="425206"/>
            <a:chOff x="0" y="0"/>
            <a:chExt cx="566941" cy="566941"/>
          </a:xfrm>
        </p:grpSpPr>
        <p:sp>
          <p:nvSpPr>
            <p:cNvPr id="57" name="Freeform 57"/>
            <p:cNvSpPr/>
            <p:nvPr/>
          </p:nvSpPr>
          <p:spPr>
            <a:xfrm>
              <a:off x="0" y="0"/>
              <a:ext cx="566928" cy="566928"/>
            </a:xfrm>
            <a:custGeom>
              <a:avLst/>
              <a:gdLst/>
              <a:ahLst/>
              <a:cxnLst/>
              <a:rect l="l" t="t" r="r" b="b"/>
              <a:pathLst>
                <a:path w="566928" h="566928">
                  <a:moveTo>
                    <a:pt x="0" y="283464"/>
                  </a:moveTo>
                  <a:cubicBezTo>
                    <a:pt x="0" y="126873"/>
                    <a:pt x="126873" y="0"/>
                    <a:pt x="283464" y="0"/>
                  </a:cubicBezTo>
                  <a:cubicBezTo>
                    <a:pt x="440055" y="0"/>
                    <a:pt x="566928" y="126873"/>
                    <a:pt x="566928" y="283464"/>
                  </a:cubicBezTo>
                  <a:cubicBezTo>
                    <a:pt x="566928" y="440055"/>
                    <a:pt x="440055" y="566928"/>
                    <a:pt x="283464" y="566928"/>
                  </a:cubicBezTo>
                  <a:cubicBezTo>
                    <a:pt x="126873" y="566928"/>
                    <a:pt x="0" y="440055"/>
                    <a:pt x="0" y="283464"/>
                  </a:cubicBezTo>
                  <a:close/>
                </a:path>
              </a:pathLst>
            </a:custGeom>
            <a:solidFill>
              <a:srgbClr val="438951"/>
            </a:solidFill>
            <a:ln w="12700">
              <a:solidFill>
                <a:srgbClr val="000000"/>
              </a:solidFill>
            </a:ln>
          </p:spPr>
        </p:sp>
      </p:grpSp>
      <p:sp>
        <p:nvSpPr>
          <p:cNvPr id="58" name="Freeform 58" descr="preencoded.png"/>
          <p:cNvSpPr/>
          <p:nvPr/>
        </p:nvSpPr>
        <p:spPr>
          <a:xfrm>
            <a:off x="10991402" y="7188994"/>
            <a:ext cx="191243" cy="191243"/>
          </a:xfrm>
          <a:custGeom>
            <a:avLst/>
            <a:gdLst/>
            <a:ahLst/>
            <a:cxnLst/>
            <a:rect l="l" t="t" r="r" b="b"/>
            <a:pathLst>
              <a:path w="191243" h="191243">
                <a:moveTo>
                  <a:pt x="0" y="0"/>
                </a:moveTo>
                <a:lnTo>
                  <a:pt x="191243" y="0"/>
                </a:lnTo>
                <a:lnTo>
                  <a:pt x="191243" y="191243"/>
                </a:lnTo>
                <a:lnTo>
                  <a:pt x="0" y="191243"/>
                </a:lnTo>
                <a:lnTo>
                  <a:pt x="0" y="0"/>
                </a:lnTo>
                <a:close/>
              </a:path>
            </a:pathLst>
          </a:custGeom>
          <a:blipFill>
            <a:blip r:embed="rId7">
              <a:extLst>
                <a:ext uri="{96DAC541-7B7A-43D3-8B79-37D633B846F1}">
                  <asvg:svgBlip xmlns:asvg="http://schemas.microsoft.com/office/drawing/2016/SVG/main" r:embed="rId8"/>
                </a:ext>
              </a:extLst>
            </a:blip>
            <a:stretch>
              <a:fillRect t="-7142" b="-7142"/>
            </a:stretch>
          </a:blipFill>
        </p:spPr>
      </p:sp>
      <p:sp>
        <p:nvSpPr>
          <p:cNvPr id="59" name="TextBox 59"/>
          <p:cNvSpPr txBox="1"/>
          <p:nvPr/>
        </p:nvSpPr>
        <p:spPr>
          <a:xfrm>
            <a:off x="10874426" y="7638898"/>
            <a:ext cx="1771945" cy="221456"/>
          </a:xfrm>
          <a:prstGeom prst="rect">
            <a:avLst/>
          </a:prstGeom>
        </p:spPr>
        <p:txBody>
          <a:bodyPr lIns="0" tIns="0" rIns="0" bIns="0" rtlCol="0" anchor="t">
            <a:spAutoFit/>
          </a:bodyPr>
          <a:lstStyle/>
          <a:p>
            <a:pPr algn="l">
              <a:lnSpc>
                <a:spcPts val="1687"/>
              </a:lnSpc>
            </a:pPr>
            <a:r>
              <a:rPr lang="en-US" sz="1375" b="1">
                <a:solidFill>
                  <a:srgbClr val="405449"/>
                </a:solidFill>
                <a:latin typeface="Fraunces Bold"/>
                <a:ea typeface="Fraunces Bold"/>
                <a:cs typeface="Fraunces Bold"/>
                <a:sym typeface="Fraunces Bold"/>
              </a:rPr>
              <a:t>Auditor Conflict</a:t>
            </a:r>
          </a:p>
        </p:txBody>
      </p:sp>
      <p:sp>
        <p:nvSpPr>
          <p:cNvPr id="60" name="TextBox 60"/>
          <p:cNvSpPr txBox="1"/>
          <p:nvPr/>
        </p:nvSpPr>
        <p:spPr>
          <a:xfrm>
            <a:off x="10874426" y="7888186"/>
            <a:ext cx="2611193" cy="737597"/>
          </a:xfrm>
          <a:prstGeom prst="rect">
            <a:avLst/>
          </a:prstGeom>
        </p:spPr>
        <p:txBody>
          <a:bodyPr lIns="0" tIns="0" rIns="0" bIns="0" rtlCol="0" anchor="t">
            <a:spAutoFit/>
          </a:bodyPr>
          <a:lstStyle/>
          <a:p>
            <a:pPr algn="l">
              <a:lnSpc>
                <a:spcPts val="1750"/>
              </a:lnSpc>
            </a:pPr>
            <a:r>
              <a:rPr lang="en-US" sz="1062">
                <a:solidFill>
                  <a:srgbClr val="405449"/>
                </a:solidFill>
                <a:latin typeface="Arimo"/>
                <a:ea typeface="Arimo"/>
                <a:cs typeface="Arimo"/>
                <a:sym typeface="Arimo"/>
              </a:rPr>
              <a:t>Wants long-term contract, creates temptation to go easy on client's accounting practices.</a:t>
            </a:r>
          </a:p>
        </p:txBody>
      </p:sp>
      <p:grpSp>
        <p:nvGrpSpPr>
          <p:cNvPr id="61" name="Group 61"/>
          <p:cNvGrpSpPr/>
          <p:nvPr/>
        </p:nvGrpSpPr>
        <p:grpSpPr>
          <a:xfrm>
            <a:off x="4660554" y="8926859"/>
            <a:ext cx="8966749" cy="829123"/>
            <a:chOff x="0" y="0"/>
            <a:chExt cx="11955666" cy="1105497"/>
          </a:xfrm>
        </p:grpSpPr>
        <p:sp>
          <p:nvSpPr>
            <p:cNvPr id="62" name="Freeform 62"/>
            <p:cNvSpPr/>
            <p:nvPr/>
          </p:nvSpPr>
          <p:spPr>
            <a:xfrm>
              <a:off x="0" y="0"/>
              <a:ext cx="11955780" cy="1105535"/>
            </a:xfrm>
            <a:custGeom>
              <a:avLst/>
              <a:gdLst/>
              <a:ahLst/>
              <a:cxnLst/>
              <a:rect l="l" t="t" r="r" b="b"/>
              <a:pathLst>
                <a:path w="11955780" h="1105535">
                  <a:moveTo>
                    <a:pt x="0" y="170180"/>
                  </a:moveTo>
                  <a:cubicBezTo>
                    <a:pt x="0" y="76200"/>
                    <a:pt x="76200" y="0"/>
                    <a:pt x="170180" y="0"/>
                  </a:cubicBezTo>
                  <a:lnTo>
                    <a:pt x="11785600" y="0"/>
                  </a:lnTo>
                  <a:cubicBezTo>
                    <a:pt x="11879580" y="0"/>
                    <a:pt x="11955780" y="76200"/>
                    <a:pt x="11955780" y="170180"/>
                  </a:cubicBezTo>
                  <a:lnTo>
                    <a:pt x="11955780" y="935355"/>
                  </a:lnTo>
                  <a:cubicBezTo>
                    <a:pt x="11955780" y="1029335"/>
                    <a:pt x="11879580" y="1105535"/>
                    <a:pt x="11785600" y="1105535"/>
                  </a:cubicBezTo>
                  <a:lnTo>
                    <a:pt x="170180" y="1105535"/>
                  </a:lnTo>
                  <a:cubicBezTo>
                    <a:pt x="76200" y="1105535"/>
                    <a:pt x="0" y="1029335"/>
                    <a:pt x="0" y="935355"/>
                  </a:cubicBezTo>
                  <a:close/>
                </a:path>
              </a:pathLst>
            </a:custGeom>
            <a:solidFill>
              <a:srgbClr val="CCE6D1"/>
            </a:solidFill>
            <a:ln w="12700">
              <a:solidFill>
                <a:srgbClr val="000000"/>
              </a:solidFill>
            </a:ln>
          </p:spPr>
        </p:sp>
      </p:grpSp>
      <p:sp>
        <p:nvSpPr>
          <p:cNvPr id="63" name="Freeform 63" descr="preencoded.png"/>
          <p:cNvSpPr/>
          <p:nvPr/>
        </p:nvSpPr>
        <p:spPr>
          <a:xfrm>
            <a:off x="4802238" y="9132389"/>
            <a:ext cx="177108" cy="141684"/>
          </a:xfrm>
          <a:custGeom>
            <a:avLst/>
            <a:gdLst/>
            <a:ahLst/>
            <a:cxnLst/>
            <a:rect l="l" t="t" r="r" b="b"/>
            <a:pathLst>
              <a:path w="177108" h="141684">
                <a:moveTo>
                  <a:pt x="0" y="0"/>
                </a:moveTo>
                <a:lnTo>
                  <a:pt x="177108" y="0"/>
                </a:lnTo>
                <a:lnTo>
                  <a:pt x="177108" y="141684"/>
                </a:lnTo>
                <a:lnTo>
                  <a:pt x="0" y="141684"/>
                </a:lnTo>
                <a:lnTo>
                  <a:pt x="0" y="0"/>
                </a:lnTo>
                <a:close/>
              </a:path>
            </a:pathLst>
          </a:custGeom>
          <a:blipFill>
            <a:blip r:embed="rId9"/>
            <a:stretch>
              <a:fillRect l="-666" r="-666"/>
            </a:stretch>
          </a:blipFill>
        </p:spPr>
      </p:sp>
      <p:sp>
        <p:nvSpPr>
          <p:cNvPr id="64" name="TextBox 64"/>
          <p:cNvSpPr txBox="1"/>
          <p:nvPr/>
        </p:nvSpPr>
        <p:spPr>
          <a:xfrm>
            <a:off x="5121031" y="9046816"/>
            <a:ext cx="8364588" cy="510778"/>
          </a:xfrm>
          <a:prstGeom prst="rect">
            <a:avLst/>
          </a:prstGeom>
        </p:spPr>
        <p:txBody>
          <a:bodyPr lIns="0" tIns="0" rIns="0" bIns="0" rtlCol="0" anchor="t">
            <a:spAutoFit/>
          </a:bodyPr>
          <a:lstStyle/>
          <a:p>
            <a:pPr algn="l">
              <a:lnSpc>
                <a:spcPts val="1750"/>
              </a:lnSpc>
            </a:pPr>
            <a:r>
              <a:rPr lang="en-US" sz="1062">
                <a:solidFill>
                  <a:srgbClr val="000000"/>
                </a:solidFill>
                <a:latin typeface="Arimo"/>
                <a:ea typeface="Arimo"/>
                <a:cs typeface="Arimo"/>
                <a:sym typeface="Arimo"/>
              </a:rPr>
              <a:t>Circuit breakers protect Indian markets: 10% drop = 15-min halt, 20% drop = 1-hour halt, 40% drop = markets close for the day. These mechanisms prevent panic selling from cascading catastrophically.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DEEEE1"/>
            </a:solidFill>
            <a:ln w="12700">
              <a:solidFill>
                <a:srgbClr val="000000"/>
              </a:solidFill>
            </a:ln>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AFFFA"/>
            </a:solidFill>
            <a:ln w="12700">
              <a:solidFill>
                <a:srgbClr val="000000"/>
              </a:solidFill>
            </a:ln>
          </p:spPr>
        </p:sp>
      </p:grpSp>
      <p:sp>
        <p:nvSpPr>
          <p:cNvPr id="6" name="TextBox 6"/>
          <p:cNvSpPr txBox="1"/>
          <p:nvPr/>
        </p:nvSpPr>
        <p:spPr>
          <a:xfrm>
            <a:off x="2587381" y="883444"/>
            <a:ext cx="11579723" cy="666902"/>
          </a:xfrm>
          <a:prstGeom prst="rect">
            <a:avLst/>
          </a:prstGeom>
        </p:spPr>
        <p:txBody>
          <a:bodyPr lIns="0" tIns="0" rIns="0" bIns="0" rtlCol="0" anchor="t">
            <a:spAutoFit/>
          </a:bodyPr>
          <a:lstStyle/>
          <a:p>
            <a:pPr algn="l">
              <a:lnSpc>
                <a:spcPts val="5062"/>
              </a:lnSpc>
            </a:pPr>
            <a:r>
              <a:rPr lang="en-US" sz="4062" b="1">
                <a:solidFill>
                  <a:srgbClr val="3B4540"/>
                </a:solidFill>
                <a:latin typeface="Fraunces Bold"/>
                <a:ea typeface="Fraunces Bold"/>
                <a:cs typeface="Fraunces Bold"/>
                <a:sym typeface="Fraunces Bold"/>
              </a:rPr>
              <a:t>How This Knowledge Applies to Your Career</a:t>
            </a:r>
          </a:p>
        </p:txBody>
      </p:sp>
      <p:sp>
        <p:nvSpPr>
          <p:cNvPr id="7" name="TextBox 7"/>
          <p:cNvSpPr txBox="1"/>
          <p:nvPr/>
        </p:nvSpPr>
        <p:spPr>
          <a:xfrm>
            <a:off x="2587381" y="1623717"/>
            <a:ext cx="7722689" cy="333375"/>
          </a:xfrm>
          <a:prstGeom prst="rect">
            <a:avLst/>
          </a:prstGeom>
        </p:spPr>
        <p:txBody>
          <a:bodyPr lIns="0" tIns="0" rIns="0" bIns="0" rtlCol="0" anchor="t">
            <a:spAutoFit/>
          </a:bodyPr>
          <a:lstStyle/>
          <a:p>
            <a:pPr algn="l">
              <a:lnSpc>
                <a:spcPts val="2500"/>
              </a:lnSpc>
            </a:pPr>
            <a:r>
              <a:rPr lang="en-US" sz="2000" b="1">
                <a:solidFill>
                  <a:srgbClr val="3B4540"/>
                </a:solidFill>
                <a:latin typeface="Fraunces Bold"/>
                <a:ea typeface="Fraunces Bold"/>
                <a:cs typeface="Fraunces Bold"/>
                <a:sym typeface="Fraunces Bold"/>
              </a:rPr>
              <a:t>Practical Applications for Finance, Accounting &amp; Tax Roles</a:t>
            </a:r>
          </a:p>
        </p:txBody>
      </p:sp>
      <p:sp>
        <p:nvSpPr>
          <p:cNvPr id="8" name="TextBox 8"/>
          <p:cNvSpPr txBox="1"/>
          <p:nvPr/>
        </p:nvSpPr>
        <p:spPr>
          <a:xfrm>
            <a:off x="2587381" y="2465784"/>
            <a:ext cx="2903334" cy="333375"/>
          </a:xfrm>
          <a:prstGeom prst="rect">
            <a:avLst/>
          </a:prstGeom>
        </p:spPr>
        <p:txBody>
          <a:bodyPr lIns="0" tIns="0" rIns="0" bIns="0" rtlCol="0" anchor="t">
            <a:spAutoFit/>
          </a:bodyPr>
          <a:lstStyle/>
          <a:p>
            <a:pPr algn="l">
              <a:lnSpc>
                <a:spcPts val="2500"/>
              </a:lnSpc>
            </a:pPr>
            <a:r>
              <a:rPr lang="en-US" sz="2000" b="1">
                <a:solidFill>
                  <a:srgbClr val="405449"/>
                </a:solidFill>
                <a:latin typeface="Fraunces Bold"/>
                <a:ea typeface="Fraunces Bold"/>
                <a:cs typeface="Fraunces Bold"/>
                <a:sym typeface="Fraunces Bold"/>
              </a:rPr>
              <a:t>Finance Professionals</a:t>
            </a:r>
          </a:p>
        </p:txBody>
      </p:sp>
      <p:sp>
        <p:nvSpPr>
          <p:cNvPr id="9" name="TextBox 9"/>
          <p:cNvSpPr txBox="1"/>
          <p:nvPr/>
        </p:nvSpPr>
        <p:spPr>
          <a:xfrm>
            <a:off x="2587381" y="2847232"/>
            <a:ext cx="4198296" cy="2397328"/>
          </a:xfrm>
          <a:prstGeom prst="rect">
            <a:avLst/>
          </a:prstGeom>
        </p:spPr>
        <p:txBody>
          <a:bodyPr lIns="0" tIns="0" rIns="0" bIns="0" rtlCol="0" anchor="t">
            <a:spAutoFit/>
          </a:bodyPr>
          <a:lstStyle/>
          <a:p>
            <a:pPr algn="l">
              <a:lnSpc>
                <a:spcPts val="2562"/>
              </a:lnSpc>
            </a:pPr>
            <a:r>
              <a:rPr lang="en-US" sz="1625">
                <a:solidFill>
                  <a:srgbClr val="405449"/>
                </a:solidFill>
                <a:latin typeface="Arimo"/>
                <a:ea typeface="Arimo"/>
                <a:cs typeface="Arimo"/>
                <a:sym typeface="Arimo"/>
              </a:rPr>
              <a:t>Make informed investment decisions understanding that FII selling ≠ economic collapse—it's institutional reallocation. Evaluate cost of capital, predict market movements from policy changes, focus on institutional flows rather than retail sentiment.</a:t>
            </a:r>
          </a:p>
        </p:txBody>
      </p:sp>
      <p:sp>
        <p:nvSpPr>
          <p:cNvPr id="10" name="TextBox 10"/>
          <p:cNvSpPr txBox="1"/>
          <p:nvPr/>
        </p:nvSpPr>
        <p:spPr>
          <a:xfrm>
            <a:off x="2587381" y="5292623"/>
            <a:ext cx="4198296" cy="1402556"/>
          </a:xfrm>
          <a:prstGeom prst="rect">
            <a:avLst/>
          </a:prstGeom>
        </p:spPr>
        <p:txBody>
          <a:bodyPr lIns="0" tIns="0" rIns="0" bIns="0" rtlCol="0" anchor="t">
            <a:spAutoFit/>
          </a:bodyPr>
          <a:lstStyle/>
          <a:p>
            <a:pPr algn="l">
              <a:lnSpc>
                <a:spcPts val="2562"/>
              </a:lnSpc>
            </a:pPr>
            <a:r>
              <a:rPr lang="en-US" sz="1625" b="1">
                <a:solidFill>
                  <a:srgbClr val="405449"/>
                </a:solidFill>
                <a:latin typeface="Arimo Bold"/>
                <a:ea typeface="Arimo Bold"/>
                <a:cs typeface="Arimo Bold"/>
                <a:sym typeface="Arimo Bold"/>
              </a:rPr>
              <a:t>Interview Ready:</a:t>
            </a:r>
            <a:r>
              <a:rPr lang="en-US" sz="1625">
                <a:solidFill>
                  <a:srgbClr val="405449"/>
                </a:solidFill>
                <a:latin typeface="Arimo"/>
                <a:ea typeface="Arimo"/>
                <a:cs typeface="Arimo"/>
                <a:sym typeface="Arimo"/>
              </a:rPr>
              <a:t> Explain how financial markets work, mutual fund operations, intermediary roles, and cost of capital calculations.</a:t>
            </a:r>
          </a:p>
        </p:txBody>
      </p:sp>
      <p:sp>
        <p:nvSpPr>
          <p:cNvPr id="11" name="TextBox 11"/>
          <p:cNvSpPr txBox="1"/>
          <p:nvPr/>
        </p:nvSpPr>
        <p:spPr>
          <a:xfrm>
            <a:off x="7044776" y="2465784"/>
            <a:ext cx="2591543" cy="333375"/>
          </a:xfrm>
          <a:prstGeom prst="rect">
            <a:avLst/>
          </a:prstGeom>
        </p:spPr>
        <p:txBody>
          <a:bodyPr lIns="0" tIns="0" rIns="0" bIns="0" rtlCol="0" anchor="t">
            <a:spAutoFit/>
          </a:bodyPr>
          <a:lstStyle/>
          <a:p>
            <a:pPr algn="l">
              <a:lnSpc>
                <a:spcPts val="2500"/>
              </a:lnSpc>
            </a:pPr>
            <a:r>
              <a:rPr lang="en-US" sz="2000" b="1">
                <a:solidFill>
                  <a:srgbClr val="405449"/>
                </a:solidFill>
                <a:latin typeface="Fraunces Bold"/>
                <a:ea typeface="Fraunces Bold"/>
                <a:cs typeface="Fraunces Bold"/>
                <a:sym typeface="Fraunces Bold"/>
              </a:rPr>
              <a:t>Accounting &amp; Audit</a:t>
            </a:r>
          </a:p>
        </p:txBody>
      </p:sp>
      <p:sp>
        <p:nvSpPr>
          <p:cNvPr id="12" name="TextBox 12"/>
          <p:cNvSpPr txBox="1"/>
          <p:nvPr/>
        </p:nvSpPr>
        <p:spPr>
          <a:xfrm>
            <a:off x="7044776" y="2847232"/>
            <a:ext cx="4198296" cy="2397328"/>
          </a:xfrm>
          <a:prstGeom prst="rect">
            <a:avLst/>
          </a:prstGeom>
        </p:spPr>
        <p:txBody>
          <a:bodyPr lIns="0" tIns="0" rIns="0" bIns="0" rtlCol="0" anchor="t">
            <a:spAutoFit/>
          </a:bodyPr>
          <a:lstStyle/>
          <a:p>
            <a:pPr algn="l">
              <a:lnSpc>
                <a:spcPts val="2562"/>
              </a:lnSpc>
            </a:pPr>
            <a:r>
              <a:rPr lang="en-US" sz="1625">
                <a:solidFill>
                  <a:srgbClr val="405449"/>
                </a:solidFill>
                <a:latin typeface="Arimo"/>
                <a:ea typeface="Arimo"/>
                <a:cs typeface="Arimo"/>
                <a:sym typeface="Arimo"/>
              </a:rPr>
              <a:t>Identify audit focus areas—capital adequacy for financial firms, loan loss provisions for banks, securities valuation for mutual funds. Detect conflict of interest risks, trace related-party transactions, assess disclosure adequacy for institutional ownership concentration.</a:t>
            </a:r>
          </a:p>
        </p:txBody>
      </p:sp>
      <p:sp>
        <p:nvSpPr>
          <p:cNvPr id="13" name="TextBox 13"/>
          <p:cNvSpPr txBox="1"/>
          <p:nvPr/>
        </p:nvSpPr>
        <p:spPr>
          <a:xfrm>
            <a:off x="7044776" y="5292623"/>
            <a:ext cx="4198296" cy="1734141"/>
          </a:xfrm>
          <a:prstGeom prst="rect">
            <a:avLst/>
          </a:prstGeom>
        </p:spPr>
        <p:txBody>
          <a:bodyPr lIns="0" tIns="0" rIns="0" bIns="0" rtlCol="0" anchor="t">
            <a:spAutoFit/>
          </a:bodyPr>
          <a:lstStyle/>
          <a:p>
            <a:pPr algn="l">
              <a:lnSpc>
                <a:spcPts val="2562"/>
              </a:lnSpc>
            </a:pPr>
            <a:r>
              <a:rPr lang="en-US" sz="1625" b="1">
                <a:solidFill>
                  <a:srgbClr val="405449"/>
                </a:solidFill>
                <a:latin typeface="Arimo Bold"/>
                <a:ea typeface="Arimo Bold"/>
                <a:cs typeface="Arimo Bold"/>
                <a:sym typeface="Arimo Bold"/>
              </a:rPr>
              <a:t>Interview Ready:</a:t>
            </a:r>
            <a:r>
              <a:rPr lang="en-US" sz="1625">
                <a:solidFill>
                  <a:srgbClr val="405449"/>
                </a:solidFill>
                <a:latin typeface="Arimo"/>
                <a:ea typeface="Arimo"/>
                <a:cs typeface="Arimo"/>
                <a:sym typeface="Arimo"/>
              </a:rPr>
              <a:t> Explain mutual fund financial statements, identify audit risks in financial markets, detect related-party fraud, understand why intermediaries are high-risk.</a:t>
            </a:r>
          </a:p>
        </p:txBody>
      </p:sp>
      <p:sp>
        <p:nvSpPr>
          <p:cNvPr id="14" name="TextBox 14"/>
          <p:cNvSpPr txBox="1"/>
          <p:nvPr/>
        </p:nvSpPr>
        <p:spPr>
          <a:xfrm>
            <a:off x="11502180" y="2465784"/>
            <a:ext cx="2591543" cy="333375"/>
          </a:xfrm>
          <a:prstGeom prst="rect">
            <a:avLst/>
          </a:prstGeom>
        </p:spPr>
        <p:txBody>
          <a:bodyPr lIns="0" tIns="0" rIns="0" bIns="0" rtlCol="0" anchor="t">
            <a:spAutoFit/>
          </a:bodyPr>
          <a:lstStyle/>
          <a:p>
            <a:pPr algn="l">
              <a:lnSpc>
                <a:spcPts val="2500"/>
              </a:lnSpc>
            </a:pPr>
            <a:r>
              <a:rPr lang="en-US" sz="2000" b="1">
                <a:solidFill>
                  <a:srgbClr val="405449"/>
                </a:solidFill>
                <a:latin typeface="Fraunces Bold"/>
                <a:ea typeface="Fraunces Bold"/>
                <a:cs typeface="Fraunces Bold"/>
                <a:sym typeface="Fraunces Bold"/>
              </a:rPr>
              <a:t>Tax &amp; Compliance</a:t>
            </a:r>
          </a:p>
        </p:txBody>
      </p:sp>
      <p:sp>
        <p:nvSpPr>
          <p:cNvPr id="15" name="TextBox 15"/>
          <p:cNvSpPr txBox="1"/>
          <p:nvPr/>
        </p:nvSpPr>
        <p:spPr>
          <a:xfrm>
            <a:off x="11502180" y="2847232"/>
            <a:ext cx="4198296" cy="2728912"/>
          </a:xfrm>
          <a:prstGeom prst="rect">
            <a:avLst/>
          </a:prstGeom>
        </p:spPr>
        <p:txBody>
          <a:bodyPr lIns="0" tIns="0" rIns="0" bIns="0" rtlCol="0" anchor="t">
            <a:spAutoFit/>
          </a:bodyPr>
          <a:lstStyle/>
          <a:p>
            <a:pPr algn="l">
              <a:lnSpc>
                <a:spcPts val="2562"/>
              </a:lnSpc>
            </a:pPr>
            <a:r>
              <a:rPr lang="en-US" sz="1625">
                <a:solidFill>
                  <a:srgbClr val="405449"/>
                </a:solidFill>
                <a:latin typeface="Arimo"/>
                <a:ea typeface="Arimo"/>
                <a:cs typeface="Arimo"/>
                <a:sym typeface="Arimo"/>
              </a:rPr>
              <a:t>Understand investment incentives—tax-exempt investors prefer dividends while high-income individuals prefer capital gains (20% vs 42% rate). Recognize that FII behavior changes with tax policy, optimize dividend policy based on shareholder tax status, structure transactions for tax efficiency.</a:t>
            </a:r>
          </a:p>
        </p:txBody>
      </p:sp>
      <p:sp>
        <p:nvSpPr>
          <p:cNvPr id="16" name="TextBox 16"/>
          <p:cNvSpPr txBox="1"/>
          <p:nvPr/>
        </p:nvSpPr>
        <p:spPr>
          <a:xfrm>
            <a:off x="11502180" y="5624217"/>
            <a:ext cx="4198296" cy="1734141"/>
          </a:xfrm>
          <a:prstGeom prst="rect">
            <a:avLst/>
          </a:prstGeom>
        </p:spPr>
        <p:txBody>
          <a:bodyPr lIns="0" tIns="0" rIns="0" bIns="0" rtlCol="0" anchor="t">
            <a:spAutoFit/>
          </a:bodyPr>
          <a:lstStyle/>
          <a:p>
            <a:pPr algn="l">
              <a:lnSpc>
                <a:spcPts val="2562"/>
              </a:lnSpc>
            </a:pPr>
            <a:r>
              <a:rPr lang="en-US" sz="1625" b="1">
                <a:solidFill>
                  <a:srgbClr val="405449"/>
                </a:solidFill>
                <a:latin typeface="Arimo Bold"/>
                <a:ea typeface="Arimo Bold"/>
                <a:cs typeface="Arimo Bold"/>
                <a:sym typeface="Arimo Bold"/>
              </a:rPr>
              <a:t>Interview Ready:</a:t>
            </a:r>
            <a:r>
              <a:rPr lang="en-US" sz="1625">
                <a:solidFill>
                  <a:srgbClr val="405449"/>
                </a:solidFill>
                <a:latin typeface="Arimo"/>
                <a:ea typeface="Arimo"/>
                <a:cs typeface="Arimo"/>
                <a:sym typeface="Arimo"/>
              </a:rPr>
              <a:t> Explain how taxation affects investor behavior, identify seasonal market patterns, analyze tax policy impacts on capital flows, describe tax-loss harvesting strategies.</a:t>
            </a:r>
          </a:p>
        </p:txBody>
      </p:sp>
      <p:sp>
        <p:nvSpPr>
          <p:cNvPr id="17" name="TextBox 17"/>
          <p:cNvSpPr txBox="1"/>
          <p:nvPr/>
        </p:nvSpPr>
        <p:spPr>
          <a:xfrm>
            <a:off x="2898277" y="7748588"/>
            <a:ext cx="12802343" cy="1402556"/>
          </a:xfrm>
          <a:prstGeom prst="rect">
            <a:avLst/>
          </a:prstGeom>
        </p:spPr>
        <p:txBody>
          <a:bodyPr lIns="0" tIns="0" rIns="0" bIns="0" rtlCol="0" anchor="t">
            <a:spAutoFit/>
          </a:bodyPr>
          <a:lstStyle/>
          <a:p>
            <a:pPr algn="l">
              <a:lnSpc>
                <a:spcPts val="2562"/>
              </a:lnSpc>
            </a:pPr>
            <a:r>
              <a:rPr lang="en-US" sz="1625" b="1">
                <a:solidFill>
                  <a:srgbClr val="405449"/>
                </a:solidFill>
                <a:latin typeface="Arimo Bold"/>
                <a:ea typeface="Arimo Bold"/>
                <a:cs typeface="Arimo Bold"/>
                <a:sym typeface="Arimo Bold"/>
              </a:rPr>
              <a:t>The Common Thread:</a:t>
            </a:r>
            <a:r>
              <a:rPr lang="en-US" sz="1625">
                <a:solidFill>
                  <a:srgbClr val="405449"/>
                </a:solidFill>
                <a:latin typeface="Arimo"/>
                <a:ea typeface="Arimo"/>
                <a:cs typeface="Arimo"/>
                <a:sym typeface="Arimo"/>
              </a:rPr>
              <a:t> Financial markets are systems, not random events. Everything connects—tax policy drives investor behavior, which drives capital flows, affecting stock prices, company valuations, M&amp;A decisions, audit focus areas, and regulatory scrutiny. Your competitive advantage comes from understanding these connections and using them to make better decisions and spot emerging risks before they materialize.</a:t>
            </a:r>
          </a:p>
        </p:txBody>
      </p:sp>
      <p:grpSp>
        <p:nvGrpSpPr>
          <p:cNvPr id="18" name="Group 18"/>
          <p:cNvGrpSpPr/>
          <p:nvPr/>
        </p:nvGrpSpPr>
        <p:grpSpPr>
          <a:xfrm>
            <a:off x="2587381" y="7591577"/>
            <a:ext cx="28575" cy="1792786"/>
            <a:chOff x="0" y="0"/>
            <a:chExt cx="38100" cy="2390381"/>
          </a:xfrm>
        </p:grpSpPr>
        <p:sp>
          <p:nvSpPr>
            <p:cNvPr id="19" name="Freeform 19"/>
            <p:cNvSpPr/>
            <p:nvPr/>
          </p:nvSpPr>
          <p:spPr>
            <a:xfrm>
              <a:off x="0" y="0"/>
              <a:ext cx="38100" cy="2390394"/>
            </a:xfrm>
            <a:custGeom>
              <a:avLst/>
              <a:gdLst/>
              <a:ahLst/>
              <a:cxnLst/>
              <a:rect l="l" t="t" r="r" b="b"/>
              <a:pathLst>
                <a:path w="38100" h="2390394">
                  <a:moveTo>
                    <a:pt x="0" y="0"/>
                  </a:moveTo>
                  <a:lnTo>
                    <a:pt x="38100" y="0"/>
                  </a:lnTo>
                  <a:lnTo>
                    <a:pt x="38100" y="2390394"/>
                  </a:lnTo>
                  <a:lnTo>
                    <a:pt x="0" y="2390394"/>
                  </a:lnTo>
                  <a:close/>
                </a:path>
              </a:pathLst>
            </a:custGeom>
            <a:solidFill>
              <a:srgbClr val="438951"/>
            </a:solidFill>
            <a:ln w="12700">
              <a:solidFill>
                <a:srgbClr val="000000"/>
              </a:solidFill>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2173</Words>
  <Application>Microsoft Office PowerPoint</Application>
  <PresentationFormat>Custom</PresentationFormat>
  <Paragraphs>208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Fraunces Bold</vt:lpstr>
      <vt:lpstr>Fraunces Light</vt:lpstr>
      <vt:lpstr>Arimo</vt:lpstr>
      <vt:lpstr>Arial</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Comprehensive-Research-Report-on-Participants-in-Financial-Markets (1).pptx</dc:title>
  <cp:lastModifiedBy>Ayush Singh</cp:lastModifiedBy>
  <cp:revision>2</cp:revision>
  <dcterms:created xsi:type="dcterms:W3CDTF">2006-08-16T00:00:00Z</dcterms:created>
  <dcterms:modified xsi:type="dcterms:W3CDTF">2026-01-06T08:50:23Z</dcterms:modified>
  <dc:identifier>DAG9lcdswoA</dc:identifier>
</cp:coreProperties>
</file>